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3" r:id="rId2"/>
    <p:sldMasterId id="2147483706" r:id="rId3"/>
    <p:sldMasterId id="2147483719" r:id="rId4"/>
  </p:sldMasterIdLst>
  <p:sldIdLst>
    <p:sldId id="281" r:id="rId5"/>
    <p:sldId id="256" r:id="rId6"/>
    <p:sldId id="274" r:id="rId7"/>
    <p:sldId id="275" r:id="rId8"/>
    <p:sldId id="293" r:id="rId9"/>
    <p:sldId id="259" r:id="rId10"/>
    <p:sldId id="258" r:id="rId11"/>
    <p:sldId id="271" r:id="rId12"/>
    <p:sldId id="276" r:id="rId13"/>
    <p:sldId id="260" r:id="rId14"/>
    <p:sldId id="272" r:id="rId15"/>
    <p:sldId id="277" r:id="rId16"/>
    <p:sldId id="261" r:id="rId17"/>
    <p:sldId id="279" r:id="rId18"/>
    <p:sldId id="280" r:id="rId19"/>
    <p:sldId id="262" r:id="rId20"/>
    <p:sldId id="264" r:id="rId21"/>
    <p:sldId id="265" r:id="rId22"/>
    <p:sldId id="269" r:id="rId23"/>
    <p:sldId id="270" r:id="rId24"/>
    <p:sldId id="292" r:id="rId25"/>
    <p:sldId id="285" r:id="rId26"/>
    <p:sldId id="286" r:id="rId27"/>
    <p:sldId id="287" r:id="rId28"/>
    <p:sldId id="288" r:id="rId29"/>
    <p:sldId id="291" r:id="rId30"/>
    <p:sldId id="289" r:id="rId31"/>
    <p:sldId id="290" r:id="rId32"/>
    <p:sldId id="282" r:id="rId33"/>
    <p:sldId id="28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967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8994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A9EF9-0E36-49D8-8250-4726C5C5736C}" type="slidenum">
              <a:rPr lang="fa-IR" altLang="en-US"/>
              <a:pPr>
                <a:defRPr/>
              </a:pPr>
              <a:t>‹#›</a:t>
            </a:fld>
            <a:endParaRPr lang="en-US" altLang="en-US"/>
          </a:p>
        </p:txBody>
      </p:sp>
    </p:spTree>
    <p:extLst>
      <p:ext uri="{BB962C8B-B14F-4D97-AF65-F5344CB8AC3E}">
        <p14:creationId xmlns:p14="http://schemas.microsoft.com/office/powerpoint/2010/main" val="425589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74438-5B4F-4B2A-B18A-534BCED56E9D}" type="slidenum">
              <a:rPr lang="fa-IR" altLang="en-US"/>
              <a:pPr>
                <a:defRPr/>
              </a:pPr>
              <a:t>‹#›</a:t>
            </a:fld>
            <a:endParaRPr lang="en-US" altLang="en-US"/>
          </a:p>
        </p:txBody>
      </p:sp>
    </p:spTree>
    <p:extLst>
      <p:ext uri="{BB962C8B-B14F-4D97-AF65-F5344CB8AC3E}">
        <p14:creationId xmlns:p14="http://schemas.microsoft.com/office/powerpoint/2010/main" val="1101854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6D0CD7-F9E7-45A1-87B1-CF957D1E7FED}" type="slidenum">
              <a:rPr lang="fa-IR" altLang="en-US"/>
              <a:pPr>
                <a:defRPr/>
              </a:pPr>
              <a:t>‹#›</a:t>
            </a:fld>
            <a:endParaRPr lang="en-US" altLang="en-US"/>
          </a:p>
        </p:txBody>
      </p:sp>
    </p:spTree>
    <p:extLst>
      <p:ext uri="{BB962C8B-B14F-4D97-AF65-F5344CB8AC3E}">
        <p14:creationId xmlns:p14="http://schemas.microsoft.com/office/powerpoint/2010/main" val="1595877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E10AC-1FC8-43B5-A295-A1BC460CD415}" type="slidenum">
              <a:rPr lang="fa-IR" altLang="en-US"/>
              <a:pPr>
                <a:defRPr/>
              </a:pPr>
              <a:t>‹#›</a:t>
            </a:fld>
            <a:endParaRPr lang="en-US" altLang="en-US"/>
          </a:p>
        </p:txBody>
      </p:sp>
    </p:spTree>
    <p:extLst>
      <p:ext uri="{BB962C8B-B14F-4D97-AF65-F5344CB8AC3E}">
        <p14:creationId xmlns:p14="http://schemas.microsoft.com/office/powerpoint/2010/main" val="3054660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A97582-FD7A-44F4-A3FB-56B1C380E76D}" type="slidenum">
              <a:rPr lang="fa-IR" altLang="en-US"/>
              <a:pPr>
                <a:defRPr/>
              </a:pPr>
              <a:t>‹#›</a:t>
            </a:fld>
            <a:endParaRPr lang="en-US" altLang="en-US"/>
          </a:p>
        </p:txBody>
      </p:sp>
    </p:spTree>
    <p:extLst>
      <p:ext uri="{BB962C8B-B14F-4D97-AF65-F5344CB8AC3E}">
        <p14:creationId xmlns:p14="http://schemas.microsoft.com/office/powerpoint/2010/main" val="162825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24B328-53CB-4767-B659-7FE3562AD07F}" type="slidenum">
              <a:rPr lang="fa-IR" altLang="en-US"/>
              <a:pPr>
                <a:defRPr/>
              </a:pPr>
              <a:t>‹#›</a:t>
            </a:fld>
            <a:endParaRPr lang="en-US" altLang="en-US"/>
          </a:p>
        </p:txBody>
      </p:sp>
    </p:spTree>
    <p:extLst>
      <p:ext uri="{BB962C8B-B14F-4D97-AF65-F5344CB8AC3E}">
        <p14:creationId xmlns:p14="http://schemas.microsoft.com/office/powerpoint/2010/main" val="3953108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A3E73E-9973-4DDD-AF3A-623B5F98850C}" type="slidenum">
              <a:rPr lang="fa-IR" altLang="en-US"/>
              <a:pPr>
                <a:defRPr/>
              </a:pPr>
              <a:t>‹#›</a:t>
            </a:fld>
            <a:endParaRPr lang="en-US" altLang="en-US"/>
          </a:p>
        </p:txBody>
      </p:sp>
    </p:spTree>
    <p:extLst>
      <p:ext uri="{BB962C8B-B14F-4D97-AF65-F5344CB8AC3E}">
        <p14:creationId xmlns:p14="http://schemas.microsoft.com/office/powerpoint/2010/main" val="8419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894D04-80C3-49B4-B18E-A9CC465ED555}" type="slidenum">
              <a:rPr lang="fa-IR" altLang="en-US"/>
              <a:pPr>
                <a:defRPr/>
              </a:pPr>
              <a:t>‹#›</a:t>
            </a:fld>
            <a:endParaRPr lang="en-US" altLang="en-US"/>
          </a:p>
        </p:txBody>
      </p:sp>
    </p:spTree>
    <p:extLst>
      <p:ext uri="{BB962C8B-B14F-4D97-AF65-F5344CB8AC3E}">
        <p14:creationId xmlns:p14="http://schemas.microsoft.com/office/powerpoint/2010/main" val="378023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5857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FE6956-04EF-4F96-AD3D-84F8262B4F06}" type="slidenum">
              <a:rPr lang="fa-IR" altLang="en-US"/>
              <a:pPr>
                <a:defRPr/>
              </a:pPr>
              <a:t>‹#›</a:t>
            </a:fld>
            <a:endParaRPr lang="en-US" altLang="en-US"/>
          </a:p>
        </p:txBody>
      </p:sp>
    </p:spTree>
    <p:extLst>
      <p:ext uri="{BB962C8B-B14F-4D97-AF65-F5344CB8AC3E}">
        <p14:creationId xmlns:p14="http://schemas.microsoft.com/office/powerpoint/2010/main" val="3564856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6564F-FF78-4509-BC26-636581140879}" type="slidenum">
              <a:rPr lang="fa-IR" altLang="en-US"/>
              <a:pPr>
                <a:defRPr/>
              </a:pPr>
              <a:t>‹#›</a:t>
            </a:fld>
            <a:endParaRPr lang="en-US" altLang="en-US"/>
          </a:p>
        </p:txBody>
      </p:sp>
    </p:spTree>
    <p:extLst>
      <p:ext uri="{BB962C8B-B14F-4D97-AF65-F5344CB8AC3E}">
        <p14:creationId xmlns:p14="http://schemas.microsoft.com/office/powerpoint/2010/main" val="2809554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41178B-72F6-474E-97BD-97CDFD746179}" type="slidenum">
              <a:rPr lang="fa-IR" altLang="en-US"/>
              <a:pPr>
                <a:defRPr/>
              </a:pPr>
              <a:t>‹#›</a:t>
            </a:fld>
            <a:endParaRPr lang="en-US" altLang="en-US"/>
          </a:p>
        </p:txBody>
      </p:sp>
    </p:spTree>
    <p:extLst>
      <p:ext uri="{BB962C8B-B14F-4D97-AF65-F5344CB8AC3E}">
        <p14:creationId xmlns:p14="http://schemas.microsoft.com/office/powerpoint/2010/main" val="2871544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E64-2C4D-4A01-AE7C-F76F93F49A9A}" type="slidenum">
              <a:rPr lang="fa-IR" altLang="en-US"/>
              <a:pPr>
                <a:defRPr/>
              </a:pPr>
              <a:t>‹#›</a:t>
            </a:fld>
            <a:endParaRPr lang="en-US" altLang="en-US"/>
          </a:p>
        </p:txBody>
      </p:sp>
    </p:spTree>
    <p:extLst>
      <p:ext uri="{BB962C8B-B14F-4D97-AF65-F5344CB8AC3E}">
        <p14:creationId xmlns:p14="http://schemas.microsoft.com/office/powerpoint/2010/main" val="452043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E02D8-83E7-42E5-8535-BC53D01F896F}" type="slidenum">
              <a:rPr lang="fa-IR" altLang="en-US"/>
              <a:pPr>
                <a:defRPr/>
              </a:pPr>
              <a:t>‹#›</a:t>
            </a:fld>
            <a:endParaRPr lang="en-US" altLang="en-US"/>
          </a:p>
        </p:txBody>
      </p:sp>
    </p:spTree>
    <p:extLst>
      <p:ext uri="{BB962C8B-B14F-4D97-AF65-F5344CB8AC3E}">
        <p14:creationId xmlns:p14="http://schemas.microsoft.com/office/powerpoint/2010/main" val="2595719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F284CD-466F-4D31-8D04-7AEDDBF95E11}" type="slidenum">
              <a:rPr lang="fa-IR" altLang="en-US"/>
              <a:pPr>
                <a:defRPr/>
              </a:pPr>
              <a:t>‹#›</a:t>
            </a:fld>
            <a:endParaRPr lang="en-US" altLang="en-US"/>
          </a:p>
        </p:txBody>
      </p:sp>
    </p:spTree>
    <p:extLst>
      <p:ext uri="{BB962C8B-B14F-4D97-AF65-F5344CB8AC3E}">
        <p14:creationId xmlns:p14="http://schemas.microsoft.com/office/powerpoint/2010/main" val="250003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AA426F-DCF5-4136-BAE0-C725946064D4}" type="slidenum">
              <a:rPr lang="fa-IR" altLang="en-US"/>
              <a:pPr>
                <a:defRPr/>
              </a:pPr>
              <a:t>‹#›</a:t>
            </a:fld>
            <a:endParaRPr lang="en-US" altLang="en-US"/>
          </a:p>
        </p:txBody>
      </p:sp>
    </p:spTree>
    <p:extLst>
      <p:ext uri="{BB962C8B-B14F-4D97-AF65-F5344CB8AC3E}">
        <p14:creationId xmlns:p14="http://schemas.microsoft.com/office/powerpoint/2010/main" val="4119306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20747C-E3FC-4491-96F7-A66CEEC5C8AB}" type="slidenum">
              <a:rPr lang="fa-IR" altLang="en-US"/>
              <a:pPr>
                <a:defRPr/>
              </a:pPr>
              <a:t>‹#›</a:t>
            </a:fld>
            <a:endParaRPr lang="en-US" altLang="en-US"/>
          </a:p>
        </p:txBody>
      </p:sp>
    </p:spTree>
    <p:extLst>
      <p:ext uri="{BB962C8B-B14F-4D97-AF65-F5344CB8AC3E}">
        <p14:creationId xmlns:p14="http://schemas.microsoft.com/office/powerpoint/2010/main" val="1839060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8675BB-093D-49EC-B0C6-17841B11688F}" type="slidenum">
              <a:rPr lang="fa-IR" altLang="en-US"/>
              <a:pPr>
                <a:defRPr/>
              </a:pPr>
              <a:t>‹#›</a:t>
            </a:fld>
            <a:endParaRPr lang="en-US" altLang="en-US"/>
          </a:p>
        </p:txBody>
      </p:sp>
    </p:spTree>
    <p:extLst>
      <p:ext uri="{BB962C8B-B14F-4D97-AF65-F5344CB8AC3E}">
        <p14:creationId xmlns:p14="http://schemas.microsoft.com/office/powerpoint/2010/main" val="1300401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033234-1275-498F-9370-38BEFD9AD71C}" type="slidenum">
              <a:rPr lang="fa-IR" altLang="en-US"/>
              <a:pPr>
                <a:defRPr/>
              </a:pPr>
              <a:t>‹#›</a:t>
            </a:fld>
            <a:endParaRPr lang="en-US" altLang="en-US"/>
          </a:p>
        </p:txBody>
      </p:sp>
    </p:spTree>
    <p:extLst>
      <p:ext uri="{BB962C8B-B14F-4D97-AF65-F5344CB8AC3E}">
        <p14:creationId xmlns:p14="http://schemas.microsoft.com/office/powerpoint/2010/main" val="336196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9282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85C901-CA1C-4A55-B107-DEE082EB4327}" type="slidenum">
              <a:rPr lang="fa-IR" altLang="en-US"/>
              <a:pPr>
                <a:defRPr/>
              </a:pPr>
              <a:t>‹#›</a:t>
            </a:fld>
            <a:endParaRPr lang="en-US" altLang="en-US"/>
          </a:p>
        </p:txBody>
      </p:sp>
    </p:spTree>
    <p:extLst>
      <p:ext uri="{BB962C8B-B14F-4D97-AF65-F5344CB8AC3E}">
        <p14:creationId xmlns:p14="http://schemas.microsoft.com/office/powerpoint/2010/main" val="2508170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4143B4-4E81-416E-8519-84EDBE85C6EB}" type="slidenum">
              <a:rPr lang="fa-IR" altLang="en-US"/>
              <a:pPr>
                <a:defRPr/>
              </a:pPr>
              <a:t>‹#›</a:t>
            </a:fld>
            <a:endParaRPr lang="en-US" altLang="en-US"/>
          </a:p>
        </p:txBody>
      </p:sp>
    </p:spTree>
    <p:extLst>
      <p:ext uri="{BB962C8B-B14F-4D97-AF65-F5344CB8AC3E}">
        <p14:creationId xmlns:p14="http://schemas.microsoft.com/office/powerpoint/2010/main" val="3550857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C88C42-A936-4CFF-BC76-2DCB3750DEE4}" type="slidenum">
              <a:rPr lang="fa-IR" altLang="en-US"/>
              <a:pPr>
                <a:defRPr/>
              </a:pPr>
              <a:t>‹#›</a:t>
            </a:fld>
            <a:endParaRPr lang="en-US" altLang="en-US"/>
          </a:p>
        </p:txBody>
      </p:sp>
    </p:spTree>
    <p:extLst>
      <p:ext uri="{BB962C8B-B14F-4D97-AF65-F5344CB8AC3E}">
        <p14:creationId xmlns:p14="http://schemas.microsoft.com/office/powerpoint/2010/main" val="3916219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49366C-46DB-4BD3-952E-8626AAEEBA8A}" type="slidenum">
              <a:rPr lang="fa-IR" altLang="en-US"/>
              <a:pPr>
                <a:defRPr/>
              </a:pPr>
              <a:t>‹#›</a:t>
            </a:fld>
            <a:endParaRPr lang="en-US" altLang="en-US"/>
          </a:p>
        </p:txBody>
      </p:sp>
    </p:spTree>
    <p:extLst>
      <p:ext uri="{BB962C8B-B14F-4D97-AF65-F5344CB8AC3E}">
        <p14:creationId xmlns:p14="http://schemas.microsoft.com/office/powerpoint/2010/main" val="2279001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C504E4-8114-4178-A494-40AF4CE6F93C}" type="slidenum">
              <a:rPr lang="fa-IR" altLang="en-US"/>
              <a:pPr>
                <a:defRPr/>
              </a:pPr>
              <a:t>‹#›</a:t>
            </a:fld>
            <a:endParaRPr lang="en-US" altLang="en-US"/>
          </a:p>
        </p:txBody>
      </p:sp>
    </p:spTree>
    <p:extLst>
      <p:ext uri="{BB962C8B-B14F-4D97-AF65-F5344CB8AC3E}">
        <p14:creationId xmlns:p14="http://schemas.microsoft.com/office/powerpoint/2010/main" val="640447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03201" y="6477001"/>
            <a:ext cx="11352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smtClean="0"/>
              <a:t>Copyrights apply</a:t>
            </a:r>
          </a:p>
        </p:txBody>
      </p:sp>
    </p:spTree>
    <p:extLst>
      <p:ext uri="{BB962C8B-B14F-4D97-AF65-F5344CB8AC3E}">
        <p14:creationId xmlns:p14="http://schemas.microsoft.com/office/powerpoint/2010/main" val="1016487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9A2CE1-4026-458C-9BFD-18D7819C30A0}"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2065665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A2CE1-4026-458C-9BFD-18D7819C30A0}"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539697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9A2CE1-4026-458C-9BFD-18D7819C30A0}"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196013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9A2CE1-4026-458C-9BFD-18D7819C30A0}"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171902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9471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9A2CE1-4026-458C-9BFD-18D7819C30A0}"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2871447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9A2CE1-4026-458C-9BFD-18D7819C30A0}"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4076011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A2CE1-4026-458C-9BFD-18D7819C30A0}"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1401358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9A2CE1-4026-458C-9BFD-18D7819C30A0}"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2482313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9A2CE1-4026-458C-9BFD-18D7819C30A0}"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2894493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A2CE1-4026-458C-9BFD-18D7819C30A0}"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2942136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9A2CE1-4026-458C-9BFD-18D7819C30A0}"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955D1-92C0-4938-8678-11F06D724355}" type="slidenum">
              <a:rPr lang="en-US" smtClean="0"/>
              <a:t>‹#›</a:t>
            </a:fld>
            <a:endParaRPr lang="en-US"/>
          </a:p>
        </p:txBody>
      </p:sp>
    </p:spTree>
    <p:extLst>
      <p:ext uri="{BB962C8B-B14F-4D97-AF65-F5344CB8AC3E}">
        <p14:creationId xmlns:p14="http://schemas.microsoft.com/office/powerpoint/2010/main" val="334160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667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041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518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22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424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14983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454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spcBef>
                <a:spcPct val="0"/>
              </a:spcBef>
              <a:defRPr sz="1400">
                <a:latin typeface="Arial" charset="0"/>
              </a:defRPr>
            </a:lvl1pPr>
          </a:lstStyle>
          <a:p>
            <a:pPr>
              <a:defRPr/>
            </a:pPr>
            <a:endParaRPr lang="en-US"/>
          </a:p>
        </p:txBody>
      </p:sp>
      <p:sp>
        <p:nvSpPr>
          <p:cNvPr id="3645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spcBef>
                <a:spcPct val="0"/>
              </a:spcBef>
              <a:defRPr sz="1400">
                <a:latin typeface="Arial" charset="0"/>
              </a:defRPr>
            </a:lvl1pPr>
          </a:lstStyle>
          <a:p>
            <a:pPr>
              <a:defRPr/>
            </a:pPr>
            <a:endParaRPr lang="en-US"/>
          </a:p>
        </p:txBody>
      </p:sp>
      <p:sp>
        <p:nvSpPr>
          <p:cNvPr id="36455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spcBef>
                <a:spcPct val="0"/>
              </a:spcBef>
              <a:defRPr sz="1400">
                <a:cs typeface="Arial" panose="020B0604020202020204" pitchFamily="34" charset="0"/>
              </a:defRPr>
            </a:lvl1pPr>
          </a:lstStyle>
          <a:p>
            <a:pPr>
              <a:defRPr/>
            </a:pPr>
            <a:fld id="{8BC29612-46D6-4F50-919B-06732EECDFFD}" type="slidenum">
              <a:rPr lang="fa-IR" altLang="en-US"/>
              <a:pPr>
                <a:defRPr/>
              </a:pPr>
              <a:t>‹#›</a:t>
            </a:fld>
            <a:endParaRPr lang="en-US" altLang="en-US"/>
          </a:p>
        </p:txBody>
      </p:sp>
    </p:spTree>
    <p:extLst>
      <p:ext uri="{BB962C8B-B14F-4D97-AF65-F5344CB8AC3E}">
        <p14:creationId xmlns:p14="http://schemas.microsoft.com/office/powerpoint/2010/main" val="1149687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defRPr>
      </a:lvl2pPr>
      <a:lvl3pPr algn="ctr" rtl="1" eaLnBrk="0" fontAlgn="base" hangingPunct="0">
        <a:spcBef>
          <a:spcPct val="0"/>
        </a:spcBef>
        <a:spcAft>
          <a:spcPct val="0"/>
        </a:spcAft>
        <a:defRPr sz="4400">
          <a:solidFill>
            <a:schemeClr val="tx2"/>
          </a:solidFill>
          <a:latin typeface="Arial" charset="0"/>
        </a:defRPr>
      </a:lvl3pPr>
      <a:lvl4pPr algn="ctr" rtl="1" eaLnBrk="0" fontAlgn="base" hangingPunct="0">
        <a:spcBef>
          <a:spcPct val="0"/>
        </a:spcBef>
        <a:spcAft>
          <a:spcPct val="0"/>
        </a:spcAft>
        <a:defRPr sz="4400">
          <a:solidFill>
            <a:schemeClr val="tx2"/>
          </a:solidFill>
          <a:latin typeface="Arial" charset="0"/>
        </a:defRPr>
      </a:lvl4pPr>
      <a:lvl5pPr algn="ctr" rtl="1" eaLnBrk="0" fontAlgn="base" hangingPunct="0">
        <a:spcBef>
          <a:spcPct val="0"/>
        </a:spcBef>
        <a:spcAft>
          <a:spcPct val="0"/>
        </a:spcAft>
        <a:defRPr sz="4400">
          <a:solidFill>
            <a:schemeClr val="tx2"/>
          </a:solidFill>
          <a:latin typeface="Arial" charset="0"/>
        </a:defRPr>
      </a:lvl5pPr>
      <a:lvl6pPr marL="457200" algn="ctr" rtl="1" fontAlgn="base">
        <a:spcBef>
          <a:spcPct val="0"/>
        </a:spcBef>
        <a:spcAft>
          <a:spcPct val="0"/>
        </a:spcAft>
        <a:defRPr sz="4400">
          <a:solidFill>
            <a:schemeClr val="tx2"/>
          </a:solidFill>
          <a:latin typeface="Arial" charset="0"/>
        </a:defRPr>
      </a:lvl6pPr>
      <a:lvl7pPr marL="914400" algn="ctr" rtl="1" fontAlgn="base">
        <a:spcBef>
          <a:spcPct val="0"/>
        </a:spcBef>
        <a:spcAft>
          <a:spcPct val="0"/>
        </a:spcAft>
        <a:defRPr sz="4400">
          <a:solidFill>
            <a:schemeClr val="tx2"/>
          </a:solidFill>
          <a:latin typeface="Arial" charset="0"/>
        </a:defRPr>
      </a:lvl7pPr>
      <a:lvl8pPr marL="1371600" algn="ctr" rtl="1" fontAlgn="base">
        <a:spcBef>
          <a:spcPct val="0"/>
        </a:spcBef>
        <a:spcAft>
          <a:spcPct val="0"/>
        </a:spcAft>
        <a:defRPr sz="4400">
          <a:solidFill>
            <a:schemeClr val="tx2"/>
          </a:solidFill>
          <a:latin typeface="Arial" charset="0"/>
        </a:defRPr>
      </a:lvl8pPr>
      <a:lvl9pPr marL="1828800" algn="ctr" rtl="1" fontAlgn="base">
        <a:spcBef>
          <a:spcPct val="0"/>
        </a:spcBef>
        <a:spcAft>
          <a:spcPct val="0"/>
        </a:spcAft>
        <a:defRPr sz="4400">
          <a:solidFill>
            <a:schemeClr val="tx2"/>
          </a:solidFill>
          <a:latin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fontAlgn="base">
        <a:spcBef>
          <a:spcPct val="20000"/>
        </a:spcBef>
        <a:spcAft>
          <a:spcPct val="0"/>
        </a:spcAft>
        <a:buChar char="»"/>
        <a:defRPr sz="2000">
          <a:solidFill>
            <a:schemeClr val="tx1"/>
          </a:solidFill>
          <a:latin typeface="+mn-lt"/>
        </a:defRPr>
      </a:lvl6pPr>
      <a:lvl7pPr marL="2971800" indent="-228600" algn="r" rtl="1" fontAlgn="base">
        <a:spcBef>
          <a:spcPct val="20000"/>
        </a:spcBef>
        <a:spcAft>
          <a:spcPct val="0"/>
        </a:spcAft>
        <a:buChar char="»"/>
        <a:defRPr sz="2000">
          <a:solidFill>
            <a:schemeClr val="tx1"/>
          </a:solidFill>
          <a:latin typeface="+mn-lt"/>
        </a:defRPr>
      </a:lvl7pPr>
      <a:lvl8pPr marL="3429000" indent="-228600" algn="r" rtl="1" fontAlgn="base">
        <a:spcBef>
          <a:spcPct val="20000"/>
        </a:spcBef>
        <a:spcAft>
          <a:spcPct val="0"/>
        </a:spcAft>
        <a:buChar char="»"/>
        <a:defRPr sz="2000">
          <a:solidFill>
            <a:schemeClr val="tx1"/>
          </a:solidFill>
          <a:latin typeface="+mn-lt"/>
        </a:defRPr>
      </a:lvl8pPr>
      <a:lvl9pPr marL="3886200" indent="-228600" algn="r" rtl="1"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4340"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defRPr>
            </a:lvl1pPr>
          </a:lstStyle>
          <a:p>
            <a:pPr>
              <a:defRPr/>
            </a:pPr>
            <a:endParaRPr lang="en-US"/>
          </a:p>
        </p:txBody>
      </p:sp>
      <p:sp>
        <p:nvSpPr>
          <p:cNvPr id="65434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defRPr>
            </a:lvl1pPr>
          </a:lstStyle>
          <a:p>
            <a:pPr>
              <a:defRPr/>
            </a:pPr>
            <a:endParaRPr lang="en-US"/>
          </a:p>
        </p:txBody>
      </p:sp>
      <p:sp>
        <p:nvSpPr>
          <p:cNvPr id="654342"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cs typeface="Arial" panose="020B0604020202020204" pitchFamily="34" charset="0"/>
              </a:defRPr>
            </a:lvl1pPr>
          </a:lstStyle>
          <a:p>
            <a:pPr>
              <a:defRPr/>
            </a:pPr>
            <a:fld id="{B6F4AC55-83F9-4317-A4E1-09921B7EBF54}" type="slidenum">
              <a:rPr lang="fa-IR" altLang="en-US"/>
              <a:pPr>
                <a:defRPr/>
              </a:pPr>
              <a:t>‹#›</a:t>
            </a:fld>
            <a:endParaRPr lang="en-US" altLang="en-US"/>
          </a:p>
        </p:txBody>
      </p:sp>
    </p:spTree>
    <p:extLst>
      <p:ext uri="{BB962C8B-B14F-4D97-AF65-F5344CB8AC3E}">
        <p14:creationId xmlns:p14="http://schemas.microsoft.com/office/powerpoint/2010/main" val="290248640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defRPr>
      </a:lvl2pPr>
      <a:lvl3pPr algn="ctr" rtl="1" eaLnBrk="0" fontAlgn="base" hangingPunct="0">
        <a:spcBef>
          <a:spcPct val="0"/>
        </a:spcBef>
        <a:spcAft>
          <a:spcPct val="0"/>
        </a:spcAft>
        <a:defRPr sz="4400">
          <a:solidFill>
            <a:schemeClr val="tx2"/>
          </a:solidFill>
          <a:latin typeface="Arial" charset="0"/>
        </a:defRPr>
      </a:lvl3pPr>
      <a:lvl4pPr algn="ctr" rtl="1" eaLnBrk="0" fontAlgn="base" hangingPunct="0">
        <a:spcBef>
          <a:spcPct val="0"/>
        </a:spcBef>
        <a:spcAft>
          <a:spcPct val="0"/>
        </a:spcAft>
        <a:defRPr sz="4400">
          <a:solidFill>
            <a:schemeClr val="tx2"/>
          </a:solidFill>
          <a:latin typeface="Arial" charset="0"/>
        </a:defRPr>
      </a:lvl4pPr>
      <a:lvl5pPr algn="ctr" rtl="1" eaLnBrk="0" fontAlgn="base" hangingPunct="0">
        <a:spcBef>
          <a:spcPct val="0"/>
        </a:spcBef>
        <a:spcAft>
          <a:spcPct val="0"/>
        </a:spcAft>
        <a:defRPr sz="4400">
          <a:solidFill>
            <a:schemeClr val="tx2"/>
          </a:solidFill>
          <a:latin typeface="Arial" charset="0"/>
        </a:defRPr>
      </a:lvl5pPr>
      <a:lvl6pPr marL="457200" algn="ctr" rtl="1" fontAlgn="base">
        <a:spcBef>
          <a:spcPct val="0"/>
        </a:spcBef>
        <a:spcAft>
          <a:spcPct val="0"/>
        </a:spcAft>
        <a:defRPr sz="4400">
          <a:solidFill>
            <a:schemeClr val="tx2"/>
          </a:solidFill>
          <a:latin typeface="Arial" charset="0"/>
        </a:defRPr>
      </a:lvl6pPr>
      <a:lvl7pPr marL="914400" algn="ctr" rtl="1" fontAlgn="base">
        <a:spcBef>
          <a:spcPct val="0"/>
        </a:spcBef>
        <a:spcAft>
          <a:spcPct val="0"/>
        </a:spcAft>
        <a:defRPr sz="4400">
          <a:solidFill>
            <a:schemeClr val="tx2"/>
          </a:solidFill>
          <a:latin typeface="Arial" charset="0"/>
        </a:defRPr>
      </a:lvl7pPr>
      <a:lvl8pPr marL="1371600" algn="ctr" rtl="1" fontAlgn="base">
        <a:spcBef>
          <a:spcPct val="0"/>
        </a:spcBef>
        <a:spcAft>
          <a:spcPct val="0"/>
        </a:spcAft>
        <a:defRPr sz="4400">
          <a:solidFill>
            <a:schemeClr val="tx2"/>
          </a:solidFill>
          <a:latin typeface="Arial" charset="0"/>
        </a:defRPr>
      </a:lvl8pPr>
      <a:lvl9pPr marL="1828800" algn="ctr" rtl="1" fontAlgn="base">
        <a:spcBef>
          <a:spcPct val="0"/>
        </a:spcBef>
        <a:spcAft>
          <a:spcPct val="0"/>
        </a:spcAft>
        <a:defRPr sz="4400">
          <a:solidFill>
            <a:schemeClr val="tx2"/>
          </a:solidFill>
          <a:latin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fontAlgn="base">
        <a:spcBef>
          <a:spcPct val="20000"/>
        </a:spcBef>
        <a:spcAft>
          <a:spcPct val="0"/>
        </a:spcAft>
        <a:buChar char="»"/>
        <a:defRPr sz="2000">
          <a:solidFill>
            <a:schemeClr val="tx1"/>
          </a:solidFill>
          <a:latin typeface="+mn-lt"/>
        </a:defRPr>
      </a:lvl6pPr>
      <a:lvl7pPr marL="2971800" indent="-228600" algn="r" rtl="1" fontAlgn="base">
        <a:spcBef>
          <a:spcPct val="20000"/>
        </a:spcBef>
        <a:spcAft>
          <a:spcPct val="0"/>
        </a:spcAft>
        <a:buChar char="»"/>
        <a:defRPr sz="2000">
          <a:solidFill>
            <a:schemeClr val="tx1"/>
          </a:solidFill>
          <a:latin typeface="+mn-lt"/>
        </a:defRPr>
      </a:lvl7pPr>
      <a:lvl8pPr marL="3429000" indent="-228600" algn="r" rtl="1" fontAlgn="base">
        <a:spcBef>
          <a:spcPct val="20000"/>
        </a:spcBef>
        <a:spcAft>
          <a:spcPct val="0"/>
        </a:spcAft>
        <a:buChar char="»"/>
        <a:defRPr sz="2000">
          <a:solidFill>
            <a:schemeClr val="tx1"/>
          </a:solidFill>
          <a:latin typeface="+mn-lt"/>
        </a:defRPr>
      </a:lvl8pPr>
      <a:lvl9pPr marL="3886200" indent="-228600" algn="r" rtl="1"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A2CE1-4026-458C-9BFD-18D7819C30A0}" type="datetimeFigureOut">
              <a:rPr lang="en-US" smtClean="0"/>
              <a:t>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955D1-92C0-4938-8678-11F06D724355}" type="slidenum">
              <a:rPr lang="en-US" smtClean="0"/>
              <a:t>‹#›</a:t>
            </a:fld>
            <a:endParaRPr lang="en-US"/>
          </a:p>
        </p:txBody>
      </p:sp>
    </p:spTree>
    <p:extLst>
      <p:ext uri="{BB962C8B-B14F-4D97-AF65-F5344CB8AC3E}">
        <p14:creationId xmlns:p14="http://schemas.microsoft.com/office/powerpoint/2010/main" val="25451445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597" y="-110837"/>
            <a:ext cx="12765482" cy="709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p:nvSpPr>
        <p:spPr bwMode="auto">
          <a:xfrm>
            <a:off x="7946506" y="49876"/>
            <a:ext cx="3917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defRPr>
            </a:lvl9pPr>
          </a:lstStyle>
          <a:p>
            <a:pPr algn="l" defTabSz="914400" rtl="0" fontAlgn="base">
              <a:spcBef>
                <a:spcPct val="0"/>
              </a:spcBef>
              <a:spcAft>
                <a:spcPct val="0"/>
              </a:spcAft>
              <a:buNone/>
            </a:pPr>
            <a:r>
              <a:rPr lang="fa-IR" altLang="en-US" sz="7200" dirty="0">
                <a:solidFill>
                  <a:srgbClr val="FFFFFF"/>
                </a:solidFill>
                <a:latin typeface="IranNastaliq" panose="02020505000000020003" pitchFamily="18" charset="0"/>
                <a:cs typeface="IranNastaliq" panose="02020505000000020003" pitchFamily="18" charset="0"/>
              </a:rPr>
              <a:t>بنام   خداوند   خالق   زیبا یی ها</a:t>
            </a:r>
            <a:endParaRPr lang="en-US" alt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17545192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5</a:t>
            </a:r>
            <a:endParaRPr lang="en-US" b="1" dirty="0"/>
          </a:p>
        </p:txBody>
      </p:sp>
      <p:sp>
        <p:nvSpPr>
          <p:cNvPr id="3" name="Content Placeholder 2"/>
          <p:cNvSpPr>
            <a:spLocks noGrp="1"/>
          </p:cNvSpPr>
          <p:nvPr>
            <p:ph idx="1"/>
          </p:nvPr>
        </p:nvSpPr>
        <p:spPr/>
        <p:txBody>
          <a:bodyPr>
            <a:normAutofit/>
          </a:bodyPr>
          <a:lstStyle/>
          <a:p>
            <a:pPr>
              <a:lnSpc>
                <a:spcPct val="100000"/>
              </a:lnSpc>
            </a:pPr>
            <a:r>
              <a:rPr lang="en-US" b="1" i="1" dirty="0" smtClean="0">
                <a:solidFill>
                  <a:srgbClr val="0070C0"/>
                </a:solidFill>
              </a:rPr>
              <a:t>Positive HCV antibody detected in a pregnant patient</a:t>
            </a:r>
          </a:p>
          <a:p>
            <a:pPr>
              <a:lnSpc>
                <a:spcPct val="100000"/>
              </a:lnSpc>
            </a:pPr>
            <a:r>
              <a:rPr lang="en-US" sz="2400" dirty="0" smtClean="0"/>
              <a:t>LFT,    Hepatobiliary and spleen sonography,    HCV RNA</a:t>
            </a:r>
          </a:p>
          <a:p>
            <a:pPr>
              <a:lnSpc>
                <a:spcPct val="100000"/>
              </a:lnSpc>
            </a:pPr>
            <a:r>
              <a:rPr lang="en-US" sz="2400" dirty="0" smtClean="0"/>
              <a:t>Isolated positive HCV antibody: F/U HCV RNA in three months later</a:t>
            </a:r>
          </a:p>
          <a:p>
            <a:pPr>
              <a:lnSpc>
                <a:spcPct val="100000"/>
              </a:lnSpc>
            </a:pPr>
            <a:r>
              <a:rPr lang="en-US" sz="2400" dirty="0" smtClean="0"/>
              <a:t>Chronic hepatitis C: </a:t>
            </a:r>
            <a:r>
              <a:rPr lang="en-US" sz="2400" dirty="0"/>
              <a:t>P</a:t>
            </a:r>
            <a:r>
              <a:rPr lang="en-US" sz="2400" dirty="0" smtClean="0"/>
              <a:t>ostponed treatment to postpartum period</a:t>
            </a:r>
          </a:p>
          <a:p>
            <a:pPr>
              <a:lnSpc>
                <a:spcPct val="100000"/>
              </a:lnSpc>
            </a:pPr>
            <a:r>
              <a:rPr lang="en-US" sz="2400" dirty="0" smtClean="0">
                <a:solidFill>
                  <a:srgbClr val="FF0000"/>
                </a:solidFill>
              </a:rPr>
              <a:t>Points:</a:t>
            </a:r>
          </a:p>
          <a:p>
            <a:pPr>
              <a:lnSpc>
                <a:spcPct val="100000"/>
              </a:lnSpc>
            </a:pPr>
            <a:r>
              <a:rPr lang="en-US" sz="2400" dirty="0" smtClean="0">
                <a:solidFill>
                  <a:srgbClr val="FF0000"/>
                </a:solidFill>
              </a:rPr>
              <a:t>Acute </a:t>
            </a:r>
            <a:r>
              <a:rPr lang="en-US" sz="2400" dirty="0">
                <a:solidFill>
                  <a:srgbClr val="FF0000"/>
                </a:solidFill>
              </a:rPr>
              <a:t>HCV infection during pregnancy is rarely </a:t>
            </a:r>
            <a:r>
              <a:rPr lang="en-US" sz="2400" dirty="0" smtClean="0">
                <a:solidFill>
                  <a:srgbClr val="FF0000"/>
                </a:solidFill>
              </a:rPr>
              <a:t>occurred</a:t>
            </a:r>
          </a:p>
          <a:p>
            <a:pPr>
              <a:lnSpc>
                <a:spcPct val="100000"/>
              </a:lnSpc>
            </a:pPr>
            <a:r>
              <a:rPr lang="en-US" sz="2400" dirty="0">
                <a:solidFill>
                  <a:srgbClr val="FF0000"/>
                </a:solidFill>
              </a:rPr>
              <a:t>Treatment of HCV during pregnancy is not routinely </a:t>
            </a:r>
            <a:r>
              <a:rPr lang="en-US" sz="2400" dirty="0" smtClean="0">
                <a:solidFill>
                  <a:srgbClr val="FF0000"/>
                </a:solidFill>
              </a:rPr>
              <a:t>recommended</a:t>
            </a:r>
          </a:p>
          <a:p>
            <a:pPr>
              <a:lnSpc>
                <a:spcPct val="100000"/>
              </a:lnSpc>
            </a:pPr>
            <a:r>
              <a:rPr lang="en-US" sz="2400" dirty="0">
                <a:solidFill>
                  <a:srgbClr val="FF0000"/>
                </a:solidFill>
              </a:rPr>
              <a:t>M</a:t>
            </a:r>
            <a:r>
              <a:rPr lang="en-US" sz="2400" dirty="0" smtClean="0">
                <a:solidFill>
                  <a:srgbClr val="FF0000"/>
                </a:solidFill>
              </a:rPr>
              <a:t>aternal </a:t>
            </a:r>
            <a:r>
              <a:rPr lang="en-US" sz="2400" dirty="0">
                <a:solidFill>
                  <a:srgbClr val="FF0000"/>
                </a:solidFill>
              </a:rPr>
              <a:t>HCV infection is associated with </a:t>
            </a:r>
            <a:r>
              <a:rPr lang="en-US" sz="2400" dirty="0" smtClean="0">
                <a:solidFill>
                  <a:srgbClr val="FF0000"/>
                </a:solidFill>
              </a:rPr>
              <a:t>an increased </a:t>
            </a:r>
            <a:r>
              <a:rPr lang="en-US" sz="2400" dirty="0">
                <a:solidFill>
                  <a:srgbClr val="FF0000"/>
                </a:solidFill>
              </a:rPr>
              <a:t>risk for </a:t>
            </a:r>
            <a:r>
              <a:rPr lang="en-US" sz="2400" dirty="0" smtClean="0">
                <a:solidFill>
                  <a:srgbClr val="FF0000"/>
                </a:solidFill>
              </a:rPr>
              <a:t>IHC of pregnancy</a:t>
            </a:r>
            <a:endParaRPr lang="en-US" sz="2400" dirty="0">
              <a:solidFill>
                <a:srgbClr val="FF0000"/>
              </a:solidFill>
            </a:endParaRPr>
          </a:p>
        </p:txBody>
      </p:sp>
    </p:spTree>
    <p:extLst>
      <p:ext uri="{BB962C8B-B14F-4D97-AF65-F5344CB8AC3E}">
        <p14:creationId xmlns:p14="http://schemas.microsoft.com/office/powerpoint/2010/main" val="2424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6</a:t>
            </a:r>
            <a:endParaRPr lang="en-US" b="1" dirty="0"/>
          </a:p>
        </p:txBody>
      </p:sp>
      <p:sp>
        <p:nvSpPr>
          <p:cNvPr id="3" name="Content Placeholder 2"/>
          <p:cNvSpPr>
            <a:spLocks noGrp="1"/>
          </p:cNvSpPr>
          <p:nvPr>
            <p:ph idx="1"/>
          </p:nvPr>
        </p:nvSpPr>
        <p:spPr/>
        <p:txBody>
          <a:bodyPr>
            <a:normAutofit/>
          </a:bodyPr>
          <a:lstStyle/>
          <a:p>
            <a:pPr>
              <a:lnSpc>
                <a:spcPct val="100000"/>
              </a:lnSpc>
            </a:pPr>
            <a:r>
              <a:rPr lang="en-US" b="1" i="1" dirty="0" smtClean="0">
                <a:solidFill>
                  <a:srgbClr val="0070C0"/>
                </a:solidFill>
              </a:rPr>
              <a:t>Pregnant patient in 10 weeks of gestation come with fever, generalized body ache and anorexia</a:t>
            </a:r>
          </a:p>
          <a:p>
            <a:pPr>
              <a:lnSpc>
                <a:spcPct val="100000"/>
              </a:lnSpc>
            </a:pPr>
            <a:r>
              <a:rPr lang="en-US" sz="2400" dirty="0" smtClean="0"/>
              <a:t>In P/E few vesicular eruption were seen around lips and nostrils</a:t>
            </a:r>
          </a:p>
          <a:p>
            <a:pPr>
              <a:lnSpc>
                <a:spcPct val="100000"/>
              </a:lnSpc>
            </a:pPr>
            <a:r>
              <a:rPr lang="en-US" sz="2400" dirty="0" smtClean="0"/>
              <a:t>AST: 800   ALT: 1000   Alk.ph: 600   TB:2   DB:0.3  </a:t>
            </a:r>
          </a:p>
          <a:p>
            <a:pPr>
              <a:lnSpc>
                <a:spcPct val="100000"/>
              </a:lnSpc>
            </a:pPr>
            <a:r>
              <a:rPr lang="en-US" sz="2400" dirty="0" smtClean="0"/>
              <a:t>INR: 2</a:t>
            </a:r>
          </a:p>
          <a:p>
            <a:pPr>
              <a:lnSpc>
                <a:spcPct val="100000"/>
              </a:lnSpc>
            </a:pPr>
            <a:r>
              <a:rPr lang="en-US" sz="2400" dirty="0" smtClean="0"/>
              <a:t>W/U for HBV,HCV, AIH and Wilson disease were normal</a:t>
            </a:r>
          </a:p>
          <a:p>
            <a:pPr>
              <a:lnSpc>
                <a:spcPct val="100000"/>
              </a:lnSpc>
            </a:pPr>
            <a:r>
              <a:rPr lang="en-US" sz="2400" dirty="0" smtClean="0"/>
              <a:t>What is your plan?</a:t>
            </a:r>
          </a:p>
        </p:txBody>
      </p:sp>
    </p:spTree>
    <p:extLst>
      <p:ext uri="{BB962C8B-B14F-4D97-AF65-F5344CB8AC3E}">
        <p14:creationId xmlns:p14="http://schemas.microsoft.com/office/powerpoint/2010/main" val="8943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0000"/>
              </a:lnSpc>
            </a:pPr>
            <a:r>
              <a:rPr lang="en-US" sz="2400" dirty="0"/>
              <a:t>Culture of the vesicular fluid, serologic testing (IgM anti HSV antibody), and liver histology</a:t>
            </a:r>
          </a:p>
          <a:p>
            <a:pPr>
              <a:lnSpc>
                <a:spcPct val="100000"/>
              </a:lnSpc>
            </a:pPr>
            <a:r>
              <a:rPr lang="en-US" sz="2400" dirty="0"/>
              <a:t>Delivery is usually unnecessary</a:t>
            </a:r>
          </a:p>
          <a:p>
            <a:pPr>
              <a:lnSpc>
                <a:spcPct val="100000"/>
              </a:lnSpc>
            </a:pPr>
            <a:r>
              <a:rPr lang="en-US" sz="2400" dirty="0"/>
              <a:t>Empiric therapy with </a:t>
            </a:r>
            <a:r>
              <a:rPr lang="en-US" sz="2400" dirty="0" smtClean="0"/>
              <a:t>acyclovir</a:t>
            </a:r>
          </a:p>
          <a:p>
            <a:pPr>
              <a:lnSpc>
                <a:spcPct val="100000"/>
              </a:lnSpc>
            </a:pPr>
            <a:r>
              <a:rPr lang="en-US" sz="2400" dirty="0" smtClean="0">
                <a:solidFill>
                  <a:srgbClr val="FF0000"/>
                </a:solidFill>
              </a:rPr>
              <a:t>Points: </a:t>
            </a:r>
          </a:p>
          <a:p>
            <a:pPr>
              <a:lnSpc>
                <a:spcPct val="100000"/>
              </a:lnSpc>
            </a:pPr>
            <a:r>
              <a:rPr lang="en-US" sz="2400" dirty="0" smtClean="0">
                <a:solidFill>
                  <a:srgbClr val="FF0000"/>
                </a:solidFill>
              </a:rPr>
              <a:t>HSV hepatitis may be erroneously diagnosed as acute fatty liver of pregnancy</a:t>
            </a:r>
          </a:p>
          <a:p>
            <a:pPr>
              <a:lnSpc>
                <a:spcPct val="100000"/>
              </a:lnSpc>
            </a:pPr>
            <a:r>
              <a:rPr lang="en-US" sz="2400" dirty="0" smtClean="0">
                <a:solidFill>
                  <a:srgbClr val="FF0000"/>
                </a:solidFill>
              </a:rPr>
              <a:t>It is a treatable disease</a:t>
            </a:r>
            <a:endParaRPr lang="en-US" sz="2400" dirty="0">
              <a:solidFill>
                <a:srgbClr val="FF0000"/>
              </a:solidFill>
            </a:endParaRPr>
          </a:p>
          <a:p>
            <a:pPr>
              <a:lnSpc>
                <a:spcPct val="100000"/>
              </a:lnSpc>
            </a:pPr>
            <a:endParaRPr lang="en-US" sz="2400" dirty="0"/>
          </a:p>
        </p:txBody>
      </p:sp>
    </p:spTree>
    <p:extLst>
      <p:ext uri="{BB962C8B-B14F-4D97-AF65-F5344CB8AC3E}">
        <p14:creationId xmlns:p14="http://schemas.microsoft.com/office/powerpoint/2010/main" val="26013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7</a:t>
            </a:r>
            <a:endParaRPr lang="en-US" b="1" dirty="0"/>
          </a:p>
        </p:txBody>
      </p:sp>
      <p:sp>
        <p:nvSpPr>
          <p:cNvPr id="3" name="Content Placeholder 2"/>
          <p:cNvSpPr>
            <a:spLocks noGrp="1"/>
          </p:cNvSpPr>
          <p:nvPr>
            <p:ph idx="1"/>
          </p:nvPr>
        </p:nvSpPr>
        <p:spPr/>
        <p:txBody>
          <a:bodyPr/>
          <a:lstStyle/>
          <a:p>
            <a:pPr>
              <a:lnSpc>
                <a:spcPct val="100000"/>
              </a:lnSpc>
            </a:pPr>
            <a:r>
              <a:rPr lang="en-US" b="1" i="1" dirty="0" smtClean="0">
                <a:solidFill>
                  <a:srgbClr val="0070C0"/>
                </a:solidFill>
              </a:rPr>
              <a:t>Known case of Wilson disease on D-</a:t>
            </a:r>
            <a:r>
              <a:rPr lang="en-US" b="1" i="1" dirty="0" err="1" smtClean="0">
                <a:solidFill>
                  <a:srgbClr val="0070C0"/>
                </a:solidFill>
              </a:rPr>
              <a:t>Penicillamine</a:t>
            </a:r>
            <a:r>
              <a:rPr lang="en-US" b="1" i="1" dirty="0" smtClean="0">
                <a:solidFill>
                  <a:srgbClr val="0070C0"/>
                </a:solidFill>
              </a:rPr>
              <a:t> became pregnant</a:t>
            </a:r>
          </a:p>
          <a:p>
            <a:pPr>
              <a:lnSpc>
                <a:spcPct val="100000"/>
              </a:lnSpc>
            </a:pPr>
            <a:r>
              <a:rPr lang="en-US" sz="2400" dirty="0" smtClean="0"/>
              <a:t>Dose of D-Pen should be reduced by 25-50% to reduced fetal risk in early pregnancy and promote better wound healing </a:t>
            </a:r>
            <a:r>
              <a:rPr lang="en-US" sz="2400" dirty="0"/>
              <a:t>(</a:t>
            </a:r>
            <a:r>
              <a:rPr lang="en-US" sz="2400" dirty="0" smtClean="0"/>
              <a:t>C/S or episiotomy)</a:t>
            </a:r>
          </a:p>
          <a:p>
            <a:pPr>
              <a:lnSpc>
                <a:spcPct val="100000"/>
              </a:lnSpc>
            </a:pPr>
            <a:endParaRPr lang="en-US" dirty="0"/>
          </a:p>
        </p:txBody>
      </p:sp>
    </p:spTree>
    <p:extLst>
      <p:ext uri="{BB962C8B-B14F-4D97-AF65-F5344CB8AC3E}">
        <p14:creationId xmlns:p14="http://schemas.microsoft.com/office/powerpoint/2010/main" val="295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8</a:t>
            </a:r>
            <a:endParaRPr lang="en-US" b="1" dirty="0"/>
          </a:p>
        </p:txBody>
      </p:sp>
      <p:sp>
        <p:nvSpPr>
          <p:cNvPr id="3" name="Content Placeholder 2"/>
          <p:cNvSpPr>
            <a:spLocks noGrp="1"/>
          </p:cNvSpPr>
          <p:nvPr>
            <p:ph idx="1"/>
          </p:nvPr>
        </p:nvSpPr>
        <p:spPr/>
        <p:txBody>
          <a:bodyPr>
            <a:normAutofit/>
          </a:bodyPr>
          <a:lstStyle/>
          <a:p>
            <a:pPr>
              <a:lnSpc>
                <a:spcPct val="120000"/>
              </a:lnSpc>
            </a:pPr>
            <a:r>
              <a:rPr lang="en-US" b="1" i="1" dirty="0">
                <a:solidFill>
                  <a:srgbClr val="0070C0"/>
                </a:solidFill>
              </a:rPr>
              <a:t>Pregnant patient in 30 weeks of gestation come with jaundice</a:t>
            </a:r>
          </a:p>
          <a:p>
            <a:pPr>
              <a:lnSpc>
                <a:spcPct val="120000"/>
              </a:lnSpc>
            </a:pPr>
            <a:r>
              <a:rPr lang="en-US" sz="2400" dirty="0"/>
              <a:t>There is recent-onset history of depression and sleep disturbance</a:t>
            </a:r>
          </a:p>
          <a:p>
            <a:pPr>
              <a:lnSpc>
                <a:spcPct val="120000"/>
              </a:lnSpc>
            </a:pPr>
            <a:r>
              <a:rPr lang="en-US" sz="2400" dirty="0"/>
              <a:t>AST:200   ALT:300  Alk.ph:200  TB:10  DB:2 </a:t>
            </a:r>
          </a:p>
          <a:p>
            <a:pPr>
              <a:lnSpc>
                <a:spcPct val="120000"/>
              </a:lnSpc>
            </a:pPr>
            <a:r>
              <a:rPr lang="en-US" sz="2400" dirty="0"/>
              <a:t>WBC: 14000  </a:t>
            </a:r>
            <a:r>
              <a:rPr lang="en-US" sz="2400" dirty="0" err="1"/>
              <a:t>Hb</a:t>
            </a:r>
            <a:r>
              <a:rPr lang="en-US" sz="2400" dirty="0"/>
              <a:t>: 8   Platelet: 145000 and fragmented RBC in peripheral smear</a:t>
            </a:r>
          </a:p>
          <a:p>
            <a:pPr>
              <a:lnSpc>
                <a:spcPct val="120000"/>
              </a:lnSpc>
            </a:pPr>
            <a:r>
              <a:rPr lang="en-US" sz="2400" dirty="0"/>
              <a:t>All viral and autoimmune markers are negative</a:t>
            </a:r>
          </a:p>
          <a:p>
            <a:endParaRPr lang="en-US" dirty="0"/>
          </a:p>
          <a:p>
            <a:endParaRPr lang="en-US" dirty="0"/>
          </a:p>
        </p:txBody>
      </p:sp>
    </p:spTree>
    <p:extLst>
      <p:ext uri="{BB962C8B-B14F-4D97-AF65-F5344CB8AC3E}">
        <p14:creationId xmlns:p14="http://schemas.microsoft.com/office/powerpoint/2010/main" val="18184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nSpc>
                <a:spcPct val="120000"/>
              </a:lnSpc>
            </a:pPr>
            <a:r>
              <a:rPr lang="en-US" sz="2400" dirty="0" err="1" smtClean="0"/>
              <a:t>Ceruloplasmin</a:t>
            </a:r>
            <a:r>
              <a:rPr lang="en-US" sz="2400" dirty="0" smtClean="0"/>
              <a:t> is 30 mg/dl (Nl:20-60)</a:t>
            </a:r>
          </a:p>
          <a:p>
            <a:pPr>
              <a:lnSpc>
                <a:spcPct val="120000"/>
              </a:lnSpc>
            </a:pPr>
            <a:r>
              <a:rPr lang="en-US" sz="2400" dirty="0" smtClean="0"/>
              <a:t>What is your decision?</a:t>
            </a:r>
            <a:endParaRPr lang="en-US" sz="2400" dirty="0"/>
          </a:p>
          <a:p>
            <a:pPr>
              <a:lnSpc>
                <a:spcPct val="120000"/>
              </a:lnSpc>
            </a:pPr>
            <a:r>
              <a:rPr lang="en-US" sz="2400" dirty="0" smtClean="0"/>
              <a:t>Check KF ring and 24 hours urinary copper</a:t>
            </a:r>
          </a:p>
          <a:p>
            <a:pPr>
              <a:lnSpc>
                <a:spcPct val="120000"/>
              </a:lnSpc>
            </a:pPr>
            <a:r>
              <a:rPr lang="en-US" sz="2400" dirty="0" smtClean="0">
                <a:solidFill>
                  <a:srgbClr val="FF0000"/>
                </a:solidFill>
              </a:rPr>
              <a:t>Point: In pregnancy level of </a:t>
            </a:r>
            <a:r>
              <a:rPr lang="en-US" sz="2400" dirty="0" err="1" smtClean="0">
                <a:solidFill>
                  <a:srgbClr val="FF0000"/>
                </a:solidFill>
              </a:rPr>
              <a:t>ceruloplasmin</a:t>
            </a:r>
            <a:r>
              <a:rPr lang="en-US" sz="2400" dirty="0" smtClean="0">
                <a:solidFill>
                  <a:srgbClr val="FF0000"/>
                </a:solidFill>
              </a:rPr>
              <a:t> can elevate up to above normal range, especially in third trimester</a:t>
            </a:r>
          </a:p>
          <a:p>
            <a:endParaRPr lang="en-US" sz="2400" dirty="0"/>
          </a:p>
        </p:txBody>
      </p:sp>
    </p:spTree>
    <p:extLst>
      <p:ext uri="{BB962C8B-B14F-4D97-AF65-F5344CB8AC3E}">
        <p14:creationId xmlns:p14="http://schemas.microsoft.com/office/powerpoint/2010/main" val="7691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9</a:t>
            </a:r>
            <a:endParaRPr lang="en-US" b="1" dirty="0"/>
          </a:p>
        </p:txBody>
      </p:sp>
      <p:sp>
        <p:nvSpPr>
          <p:cNvPr id="3" name="Content Placeholder 2"/>
          <p:cNvSpPr>
            <a:spLocks noGrp="1"/>
          </p:cNvSpPr>
          <p:nvPr>
            <p:ph idx="1"/>
          </p:nvPr>
        </p:nvSpPr>
        <p:spPr/>
        <p:txBody>
          <a:bodyPr/>
          <a:lstStyle/>
          <a:p>
            <a:r>
              <a:rPr lang="en-US" b="1" i="1" u="sng" dirty="0" smtClean="0">
                <a:solidFill>
                  <a:srgbClr val="0070C0"/>
                </a:solidFill>
              </a:rPr>
              <a:t>Known case of AIH came for preconception consultation</a:t>
            </a:r>
          </a:p>
          <a:p>
            <a:r>
              <a:rPr lang="en-US" sz="2400" dirty="0" smtClean="0"/>
              <a:t>Controlled with </a:t>
            </a:r>
            <a:r>
              <a:rPr lang="en-US" sz="2400" dirty="0" err="1" smtClean="0"/>
              <a:t>Aazthioprine</a:t>
            </a:r>
            <a:r>
              <a:rPr lang="en-US" sz="2400" dirty="0" smtClean="0"/>
              <a:t>…… </a:t>
            </a:r>
          </a:p>
          <a:p>
            <a:r>
              <a:rPr lang="en-US" sz="2400" dirty="0" smtClean="0"/>
              <a:t>Continue Azathioprine</a:t>
            </a:r>
          </a:p>
          <a:p>
            <a:r>
              <a:rPr lang="en-US" sz="2400" dirty="0" smtClean="0"/>
              <a:t>Controlled with </a:t>
            </a:r>
            <a:r>
              <a:rPr lang="en-US" sz="2400" dirty="0" err="1" smtClean="0"/>
              <a:t>Mycophenolate</a:t>
            </a:r>
            <a:r>
              <a:rPr lang="en-US" sz="2400" dirty="0" smtClean="0"/>
              <a:t>……</a:t>
            </a:r>
          </a:p>
          <a:p>
            <a:r>
              <a:rPr lang="en-US" sz="2400" dirty="0" smtClean="0"/>
              <a:t>Change to Azathioprine</a:t>
            </a:r>
          </a:p>
          <a:p>
            <a:r>
              <a:rPr lang="en-US" sz="2400" dirty="0" smtClean="0"/>
              <a:t>If there was history of Azathioprine hepatitis or </a:t>
            </a:r>
            <a:r>
              <a:rPr lang="en-US" sz="2400" dirty="0" err="1" smtClean="0"/>
              <a:t>cytopenia</a:t>
            </a:r>
            <a:r>
              <a:rPr lang="en-US" sz="2400" dirty="0" smtClean="0"/>
              <a:t>, change MMF to </a:t>
            </a:r>
            <a:r>
              <a:rPr lang="en-US" sz="2400" dirty="0" smtClean="0"/>
              <a:t>Tacrolimus</a:t>
            </a:r>
          </a:p>
          <a:p>
            <a:r>
              <a:rPr lang="en-US" sz="2400" dirty="0" smtClean="0"/>
              <a:t>Close F/U for flare in six months postpartum</a:t>
            </a:r>
            <a:endParaRPr lang="en-US" sz="2400" dirty="0"/>
          </a:p>
        </p:txBody>
      </p:sp>
    </p:spTree>
    <p:extLst>
      <p:ext uri="{BB962C8B-B14F-4D97-AF65-F5344CB8AC3E}">
        <p14:creationId xmlns:p14="http://schemas.microsoft.com/office/powerpoint/2010/main" val="27238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10</a:t>
            </a:r>
            <a:endParaRPr lang="en-US" b="1" dirty="0"/>
          </a:p>
        </p:txBody>
      </p:sp>
      <p:sp>
        <p:nvSpPr>
          <p:cNvPr id="3" name="Content Placeholder 2"/>
          <p:cNvSpPr>
            <a:spLocks noGrp="1"/>
          </p:cNvSpPr>
          <p:nvPr>
            <p:ph idx="1"/>
          </p:nvPr>
        </p:nvSpPr>
        <p:spPr/>
        <p:txBody>
          <a:bodyPr/>
          <a:lstStyle/>
          <a:p>
            <a:pPr>
              <a:lnSpc>
                <a:spcPct val="100000"/>
              </a:lnSpc>
            </a:pPr>
            <a:r>
              <a:rPr lang="en-US" b="1" i="1" dirty="0" smtClean="0">
                <a:solidFill>
                  <a:srgbClr val="0070C0"/>
                </a:solidFill>
              </a:rPr>
              <a:t>Patient with cirrhosis want to became pregnant</a:t>
            </a:r>
          </a:p>
          <a:p>
            <a:pPr>
              <a:lnSpc>
                <a:spcPct val="100000"/>
              </a:lnSpc>
            </a:pPr>
            <a:r>
              <a:rPr lang="en-US" sz="2400" dirty="0"/>
              <a:t>A preconception MELD score </a:t>
            </a:r>
            <a:r>
              <a:rPr lang="en-US" sz="2400" dirty="0" smtClean="0"/>
              <a:t>of &gt;10 </a:t>
            </a:r>
            <a:r>
              <a:rPr lang="en-US" sz="2400" dirty="0"/>
              <a:t>was a risk factor for hepatic </a:t>
            </a:r>
            <a:r>
              <a:rPr lang="en-US" sz="2400" dirty="0" smtClean="0"/>
              <a:t>decompensation during pregnancy</a:t>
            </a:r>
          </a:p>
          <a:p>
            <a:pPr>
              <a:lnSpc>
                <a:spcPct val="100000"/>
              </a:lnSpc>
            </a:pPr>
            <a:r>
              <a:rPr lang="en-US" sz="2400" dirty="0" smtClean="0"/>
              <a:t>Preconception endoscopy for gastroesophageal varix screening and if present, mange with Carvedilol or RBL</a:t>
            </a:r>
          </a:p>
          <a:p>
            <a:pPr>
              <a:lnSpc>
                <a:spcPct val="100000"/>
              </a:lnSpc>
            </a:pPr>
            <a:r>
              <a:rPr lang="en-US" sz="2400" dirty="0" smtClean="0"/>
              <a:t>If primarily seen in first trimester, varix screening should be done in second trimester</a:t>
            </a:r>
          </a:p>
          <a:p>
            <a:pPr>
              <a:lnSpc>
                <a:spcPct val="100000"/>
              </a:lnSpc>
            </a:pPr>
            <a:endParaRPr lang="en-US" dirty="0"/>
          </a:p>
        </p:txBody>
      </p:sp>
    </p:spTree>
    <p:extLst>
      <p:ext uri="{BB962C8B-B14F-4D97-AF65-F5344CB8AC3E}">
        <p14:creationId xmlns:p14="http://schemas.microsoft.com/office/powerpoint/2010/main" val="21659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11</a:t>
            </a:r>
            <a:endParaRPr lang="en-US" b="1" dirty="0"/>
          </a:p>
        </p:txBody>
      </p:sp>
      <p:sp>
        <p:nvSpPr>
          <p:cNvPr id="3" name="Content Placeholder 2"/>
          <p:cNvSpPr>
            <a:spLocks noGrp="1"/>
          </p:cNvSpPr>
          <p:nvPr>
            <p:ph idx="1"/>
          </p:nvPr>
        </p:nvSpPr>
        <p:spPr/>
        <p:txBody>
          <a:bodyPr/>
          <a:lstStyle/>
          <a:p>
            <a:pPr>
              <a:lnSpc>
                <a:spcPct val="100000"/>
              </a:lnSpc>
            </a:pPr>
            <a:r>
              <a:rPr lang="en-US" b="1" i="1" dirty="0" smtClean="0">
                <a:solidFill>
                  <a:srgbClr val="0070C0"/>
                </a:solidFill>
              </a:rPr>
              <a:t>Thirty four week pregnant patient with NASH cirrhosis came with generalized </a:t>
            </a:r>
            <a:r>
              <a:rPr lang="en-US" b="1" i="1" dirty="0">
                <a:solidFill>
                  <a:srgbClr val="0070C0"/>
                </a:solidFill>
              </a:rPr>
              <a:t>pruritus </a:t>
            </a:r>
            <a:endParaRPr lang="en-US" b="1" i="1" dirty="0" smtClean="0">
              <a:solidFill>
                <a:srgbClr val="0070C0"/>
              </a:solidFill>
            </a:endParaRPr>
          </a:p>
          <a:p>
            <a:pPr>
              <a:lnSpc>
                <a:spcPct val="100000"/>
              </a:lnSpc>
            </a:pPr>
            <a:r>
              <a:rPr lang="en-US" sz="2400" dirty="0" smtClean="0"/>
              <a:t>Pruritus is </a:t>
            </a:r>
            <a:r>
              <a:rPr lang="en-US" sz="2400" dirty="0"/>
              <a:t>more prominent in palm and </a:t>
            </a:r>
            <a:r>
              <a:rPr lang="en-US" sz="2400" dirty="0" smtClean="0"/>
              <a:t>sole without any skin lesion </a:t>
            </a:r>
          </a:p>
          <a:p>
            <a:pPr>
              <a:lnSpc>
                <a:spcPct val="100000"/>
              </a:lnSpc>
            </a:pPr>
            <a:r>
              <a:rPr lang="en-US" sz="2400" dirty="0" smtClean="0"/>
              <a:t>AST: 250  ALT: 600  </a:t>
            </a:r>
            <a:r>
              <a:rPr lang="en-US" sz="2400" dirty="0" err="1" smtClean="0"/>
              <a:t>Alk.Ph</a:t>
            </a:r>
            <a:r>
              <a:rPr lang="en-US" sz="2400" dirty="0" smtClean="0"/>
              <a:t>: 300  INR: 1</a:t>
            </a:r>
          </a:p>
          <a:p>
            <a:pPr>
              <a:lnSpc>
                <a:spcPct val="100000"/>
              </a:lnSpc>
            </a:pPr>
            <a:r>
              <a:rPr lang="en-US" sz="2400" dirty="0" err="1" smtClean="0"/>
              <a:t>Sreum</a:t>
            </a:r>
            <a:r>
              <a:rPr lang="en-US" sz="2400" dirty="0" smtClean="0"/>
              <a:t> bile acid: 70 </a:t>
            </a:r>
          </a:p>
          <a:p>
            <a:pPr>
              <a:lnSpc>
                <a:spcPct val="100000"/>
              </a:lnSpc>
            </a:pPr>
            <a:r>
              <a:rPr lang="en-US" sz="2400" dirty="0" smtClean="0">
                <a:solidFill>
                  <a:srgbClr val="FF0000"/>
                </a:solidFill>
              </a:rPr>
              <a:t>Point: cirrhosis </a:t>
            </a:r>
            <a:r>
              <a:rPr lang="en-US" sz="2400" dirty="0">
                <a:solidFill>
                  <a:srgbClr val="FF0000"/>
                </a:solidFill>
              </a:rPr>
              <a:t>was associated with a higher risk </a:t>
            </a:r>
            <a:r>
              <a:rPr lang="en-US" sz="2400" dirty="0" smtClean="0">
                <a:solidFill>
                  <a:srgbClr val="FF0000"/>
                </a:solidFill>
              </a:rPr>
              <a:t>of ICP </a:t>
            </a:r>
            <a:r>
              <a:rPr lang="en-US" sz="2400" dirty="0">
                <a:solidFill>
                  <a:srgbClr val="FF0000"/>
                </a:solidFill>
              </a:rPr>
              <a:t>(risk </a:t>
            </a:r>
            <a:r>
              <a:rPr lang="en-US" sz="2400" dirty="0" smtClean="0">
                <a:solidFill>
                  <a:srgbClr val="FF0000"/>
                </a:solidFill>
              </a:rPr>
              <a:t>ratio: 10.64)</a:t>
            </a:r>
            <a:endParaRPr lang="en-US" sz="2400" dirty="0">
              <a:solidFill>
                <a:srgbClr val="FF0000"/>
              </a:solidFill>
            </a:endParaRPr>
          </a:p>
        </p:txBody>
      </p:sp>
    </p:spTree>
    <p:extLst>
      <p:ext uri="{BB962C8B-B14F-4D97-AF65-F5344CB8AC3E}">
        <p14:creationId xmlns:p14="http://schemas.microsoft.com/office/powerpoint/2010/main" val="30552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12</a:t>
            </a:r>
            <a:endParaRPr lang="en-US" b="1" dirty="0"/>
          </a:p>
        </p:txBody>
      </p:sp>
      <p:sp>
        <p:nvSpPr>
          <p:cNvPr id="3" name="Content Placeholder 2"/>
          <p:cNvSpPr>
            <a:spLocks noGrp="1"/>
          </p:cNvSpPr>
          <p:nvPr>
            <p:ph idx="1"/>
          </p:nvPr>
        </p:nvSpPr>
        <p:spPr/>
        <p:txBody>
          <a:bodyPr/>
          <a:lstStyle/>
          <a:p>
            <a:r>
              <a:rPr lang="en-US" b="1" i="1" dirty="0" smtClean="0">
                <a:solidFill>
                  <a:srgbClr val="0070C0"/>
                </a:solidFill>
              </a:rPr>
              <a:t>Pregnant patient in 22 weeks of gestation come with chief complaint of yellowish skin and sclera</a:t>
            </a:r>
          </a:p>
          <a:p>
            <a:r>
              <a:rPr lang="en-US" sz="2400" dirty="0" smtClean="0"/>
              <a:t>There is not history of pruritus, abdominal pain, nausea or vomiting</a:t>
            </a:r>
          </a:p>
          <a:p>
            <a:r>
              <a:rPr lang="en-US" sz="2400" dirty="0" smtClean="0"/>
              <a:t>Negative history of medications or herbs consumption</a:t>
            </a:r>
          </a:p>
          <a:p>
            <a:r>
              <a:rPr lang="en-US" sz="2400" dirty="0" smtClean="0"/>
              <a:t>AST:20    ALT:30    Alk.ph:400    TB:8    DB:6    TP:7    Alb:4    INR:1.1</a:t>
            </a:r>
          </a:p>
          <a:p>
            <a:r>
              <a:rPr lang="en-US" sz="2400" dirty="0" smtClean="0"/>
              <a:t>What is your diagnosis?</a:t>
            </a:r>
          </a:p>
          <a:p>
            <a:r>
              <a:rPr lang="en-US" sz="2400" dirty="0" err="1" smtClean="0"/>
              <a:t>Dubin</a:t>
            </a:r>
            <a:r>
              <a:rPr lang="en-US" sz="2400" dirty="0" smtClean="0"/>
              <a:t>-Johnson and Rotor syndrome</a:t>
            </a:r>
          </a:p>
          <a:p>
            <a:r>
              <a:rPr lang="en-US" sz="2400" dirty="0" smtClean="0"/>
              <a:t>What about OCP consumption in these patients?</a:t>
            </a:r>
          </a:p>
          <a:p>
            <a:endParaRPr lang="en-US" dirty="0" smtClean="0"/>
          </a:p>
          <a:p>
            <a:endParaRPr lang="en-US" dirty="0"/>
          </a:p>
        </p:txBody>
      </p:sp>
    </p:spTree>
    <p:extLst>
      <p:ext uri="{BB962C8B-B14F-4D97-AF65-F5344CB8AC3E}">
        <p14:creationId xmlns:p14="http://schemas.microsoft.com/office/powerpoint/2010/main" val="1297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617" y="2801533"/>
            <a:ext cx="9144000" cy="2387600"/>
          </a:xfrm>
        </p:spPr>
        <p:txBody>
          <a:bodyPr>
            <a:noAutofit/>
          </a:bodyPr>
          <a:lstStyle/>
          <a:p>
            <a:r>
              <a:rPr lang="en-US" sz="4800" b="1" dirty="0">
                <a:latin typeface="+mn-lt"/>
              </a:rPr>
              <a:t>Pregnancy in women with pre-existing chronic liver disease </a:t>
            </a:r>
            <a:r>
              <a:rPr lang="en-US" sz="4800" b="1" dirty="0" smtClean="0">
                <a:latin typeface="+mn-lt"/>
              </a:rPr>
              <a:t/>
            </a:r>
            <a:br>
              <a:rPr lang="en-US" sz="4800" b="1" dirty="0" smtClean="0">
                <a:latin typeface="+mn-lt"/>
              </a:rPr>
            </a:br>
            <a:r>
              <a:rPr lang="en-US" sz="4800" b="1" dirty="0" smtClean="0">
                <a:latin typeface="+mn-lt"/>
              </a:rPr>
              <a:t>and </a:t>
            </a:r>
            <a:br>
              <a:rPr lang="en-US" sz="4800" b="1" dirty="0" smtClean="0">
                <a:latin typeface="+mn-lt"/>
              </a:rPr>
            </a:br>
            <a:r>
              <a:rPr lang="en-US" sz="4800" b="1" dirty="0" smtClean="0">
                <a:latin typeface="+mn-lt"/>
              </a:rPr>
              <a:t>Coincident </a:t>
            </a:r>
            <a:r>
              <a:rPr lang="en-US" sz="4800" b="1" dirty="0">
                <a:latin typeface="+mn-lt"/>
              </a:rPr>
              <a:t>acute hepatobiliary disease in</a:t>
            </a:r>
            <a:br>
              <a:rPr lang="en-US" sz="4800" b="1" dirty="0">
                <a:latin typeface="+mn-lt"/>
              </a:rPr>
            </a:br>
            <a:r>
              <a:rPr lang="en-US" sz="4800" b="1" dirty="0">
                <a:latin typeface="+mn-lt"/>
              </a:rPr>
              <a:t>pregnant women </a:t>
            </a:r>
          </a:p>
        </p:txBody>
      </p:sp>
      <p:sp>
        <p:nvSpPr>
          <p:cNvPr id="3" name="Subtitle 2"/>
          <p:cNvSpPr>
            <a:spLocks noGrp="1"/>
          </p:cNvSpPr>
          <p:nvPr>
            <p:ph type="subTitle" idx="1"/>
          </p:nvPr>
        </p:nvSpPr>
        <p:spPr>
          <a:xfrm>
            <a:off x="1075112" y="5552759"/>
            <a:ext cx="9144000" cy="1655762"/>
          </a:xfrm>
        </p:spPr>
        <p:txBody>
          <a:bodyPr/>
          <a:lstStyle/>
          <a:p>
            <a:r>
              <a:rPr lang="en-US" b="1" dirty="0" smtClean="0"/>
              <a:t>M.A </a:t>
            </a:r>
            <a:r>
              <a:rPr lang="en-US" b="1" dirty="0" err="1" smtClean="0"/>
              <a:t>Nejati</a:t>
            </a:r>
            <a:endParaRPr lang="en-US" b="1" dirty="0" smtClean="0"/>
          </a:p>
          <a:p>
            <a:r>
              <a:rPr lang="en-US" b="1" dirty="0" smtClean="0"/>
              <a:t>SUMS-Bahman 1402</a:t>
            </a:r>
            <a:endParaRPr lang="en-US" b="1" dirty="0"/>
          </a:p>
        </p:txBody>
      </p:sp>
    </p:spTree>
    <p:extLst>
      <p:ext uri="{BB962C8B-B14F-4D97-AF65-F5344CB8AC3E}">
        <p14:creationId xmlns:p14="http://schemas.microsoft.com/office/powerpoint/2010/main" val="188285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13</a:t>
            </a:r>
            <a:endParaRPr lang="en-US" b="1" dirty="0"/>
          </a:p>
        </p:txBody>
      </p:sp>
      <p:sp>
        <p:nvSpPr>
          <p:cNvPr id="3" name="Content Placeholder 2"/>
          <p:cNvSpPr>
            <a:spLocks noGrp="1"/>
          </p:cNvSpPr>
          <p:nvPr>
            <p:ph idx="1"/>
          </p:nvPr>
        </p:nvSpPr>
        <p:spPr/>
        <p:txBody>
          <a:bodyPr/>
          <a:lstStyle/>
          <a:p>
            <a:r>
              <a:rPr lang="en-US" b="1" i="1" dirty="0" smtClean="0">
                <a:solidFill>
                  <a:srgbClr val="0070C0"/>
                </a:solidFill>
              </a:rPr>
              <a:t>Patient with hepatic adenoma referred for preconception consultation</a:t>
            </a:r>
          </a:p>
          <a:p>
            <a:r>
              <a:rPr lang="en-US" sz="2400" dirty="0" smtClean="0"/>
              <a:t>What is the size of hepatic adenoma? Is she symptomatic?</a:t>
            </a:r>
          </a:p>
          <a:p>
            <a:r>
              <a:rPr lang="en-US" sz="2400" dirty="0" smtClean="0"/>
              <a:t>If is &gt; 5 cm. or symptomatic need to be resected before pregnancy</a:t>
            </a:r>
          </a:p>
          <a:p>
            <a:r>
              <a:rPr lang="en-US" sz="2400" dirty="0" smtClean="0"/>
              <a:t>If is &lt; 5 cm. and asymptomatic and became pregnant, majority remain stable during pregnancy but need F/U sonography every 6-12 weeks during pregnancy</a:t>
            </a:r>
          </a:p>
          <a:p>
            <a:r>
              <a:rPr lang="en-US" sz="2400" dirty="0" smtClean="0"/>
              <a:t>If growing ( &gt; 20%), If became larger than 5 cm or became symptomatic, need to be resected or treated with RFA</a:t>
            </a:r>
          </a:p>
          <a:p>
            <a:r>
              <a:rPr lang="en-US" sz="2400" dirty="0" smtClean="0"/>
              <a:t>What about hepatic adenoma management in males?</a:t>
            </a:r>
            <a:endParaRPr lang="en-US" sz="2400" dirty="0"/>
          </a:p>
        </p:txBody>
      </p:sp>
    </p:spTree>
    <p:extLst>
      <p:ext uri="{BB962C8B-B14F-4D97-AF65-F5344CB8AC3E}">
        <p14:creationId xmlns:p14="http://schemas.microsoft.com/office/powerpoint/2010/main" val="13369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latin typeface="+mn-lt"/>
              </a:rPr>
              <a:t>V</a:t>
            </a:r>
            <a:r>
              <a:rPr lang="en-US" sz="5400" b="1" dirty="0" smtClean="0">
                <a:latin typeface="+mn-lt"/>
              </a:rPr>
              <a:t>aluable site for </a:t>
            </a:r>
            <a:br>
              <a:rPr lang="en-US" sz="5400" b="1" dirty="0" smtClean="0">
                <a:latin typeface="+mn-lt"/>
              </a:rPr>
            </a:br>
            <a:r>
              <a:rPr lang="en-US" sz="5400" b="1" dirty="0" smtClean="0">
                <a:latin typeface="+mn-lt"/>
              </a:rPr>
              <a:t>Drug induced liver injury (DILI)</a:t>
            </a:r>
            <a:endParaRPr lang="en-US" sz="5400" b="1" dirty="0">
              <a:latin typeface="+mn-lt"/>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7442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4949" y="0"/>
            <a:ext cx="10515600" cy="1325563"/>
          </a:xfrm>
        </p:spPr>
        <p:txBody>
          <a:bodyPr>
            <a:noAutofit/>
          </a:bodyPr>
          <a:lstStyle/>
          <a:p>
            <a:r>
              <a:rPr lang="en-US" b="1" dirty="0" err="1" smtClean="0"/>
              <a:t>LiverTox</a:t>
            </a:r>
            <a:endParaRPr lang="en-US" sz="3200" dirty="0"/>
          </a:p>
        </p:txBody>
      </p:sp>
      <p:pic>
        <p:nvPicPr>
          <p:cNvPr id="6" name="Content Placeholder 5"/>
          <p:cNvPicPr>
            <a:picLocks noGrp="1" noChangeAspect="1"/>
          </p:cNvPicPr>
          <p:nvPr>
            <p:ph idx="1"/>
          </p:nvPr>
        </p:nvPicPr>
        <p:blipFill>
          <a:blip r:embed="rId2"/>
          <a:stretch>
            <a:fillRect/>
          </a:stretch>
        </p:blipFill>
        <p:spPr>
          <a:xfrm>
            <a:off x="804949" y="924275"/>
            <a:ext cx="10847665" cy="5779626"/>
          </a:xfrm>
          <a:prstGeom prst="rect">
            <a:avLst/>
          </a:prstGeom>
        </p:spPr>
      </p:pic>
    </p:spTree>
    <p:extLst>
      <p:ext uri="{BB962C8B-B14F-4D97-AF65-F5344CB8AC3E}">
        <p14:creationId xmlns:p14="http://schemas.microsoft.com/office/powerpoint/2010/main" val="2610017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dirty="0"/>
          </a:p>
        </p:txBody>
      </p:sp>
      <p:sp>
        <p:nvSpPr>
          <p:cNvPr id="5" name="Content Placeholder 4"/>
          <p:cNvSpPr>
            <a:spLocks noGrp="1"/>
          </p:cNvSpPr>
          <p:nvPr>
            <p:ph idx="1"/>
          </p:nvPr>
        </p:nvSpPr>
        <p:spPr/>
        <p:txBody>
          <a:bodyPr>
            <a:normAutofit/>
          </a:bodyPr>
          <a:lstStyle/>
          <a:p>
            <a:pPr>
              <a:lnSpc>
                <a:spcPct val="100000"/>
              </a:lnSpc>
            </a:pPr>
            <a:r>
              <a:rPr lang="en-US" b="1" dirty="0" smtClean="0">
                <a:solidFill>
                  <a:srgbClr val="00B050"/>
                </a:solidFill>
              </a:rPr>
              <a:t>Categorization </a:t>
            </a:r>
            <a:r>
              <a:rPr lang="en-US" b="1" dirty="0">
                <a:solidFill>
                  <a:srgbClr val="00B050"/>
                </a:solidFill>
              </a:rPr>
              <a:t>Of The Likelihood Of Drug Induced Liver Injury</a:t>
            </a:r>
          </a:p>
          <a:p>
            <a:pPr>
              <a:lnSpc>
                <a:spcPct val="100000"/>
              </a:lnSpc>
            </a:pPr>
            <a:r>
              <a:rPr lang="en-US" sz="2400" dirty="0"/>
              <a:t>L</a:t>
            </a:r>
            <a:r>
              <a:rPr lang="en-US" sz="2400" dirty="0" smtClean="0"/>
              <a:t>argely </a:t>
            </a:r>
            <a:r>
              <a:rPr lang="en-US" sz="2400" dirty="0"/>
              <a:t>based upon the published literature </a:t>
            </a:r>
          </a:p>
          <a:p>
            <a:pPr>
              <a:lnSpc>
                <a:spcPct val="100000"/>
              </a:lnSpc>
            </a:pPr>
            <a:r>
              <a:rPr lang="en-US" sz="2400" dirty="0" smtClean="0"/>
              <a:t>More </a:t>
            </a:r>
            <a:r>
              <a:rPr lang="en-US" sz="2400" dirty="0"/>
              <a:t>accurate for drugs that have been extensively used for a prolonged period </a:t>
            </a:r>
            <a:endParaRPr lang="en-US" sz="2400" dirty="0" smtClean="0"/>
          </a:p>
          <a:p>
            <a:pPr>
              <a:lnSpc>
                <a:spcPct val="100000"/>
              </a:lnSpc>
            </a:pPr>
            <a:r>
              <a:rPr lang="en-US" sz="2400" dirty="0" smtClean="0"/>
              <a:t>Less </a:t>
            </a:r>
            <a:r>
              <a:rPr lang="en-US" sz="2400" dirty="0"/>
              <a:t>accurate for more recently approved medications or for drugs and herbals that have not been used </a:t>
            </a:r>
            <a:r>
              <a:rPr lang="en-US" sz="2400" dirty="0" smtClean="0"/>
              <a:t>widely</a:t>
            </a:r>
          </a:p>
          <a:p>
            <a:pPr>
              <a:lnSpc>
                <a:spcPct val="100000"/>
              </a:lnSpc>
            </a:pPr>
            <a:r>
              <a:rPr lang="en-US" sz="2400" dirty="0" smtClean="0"/>
              <a:t>These </a:t>
            </a:r>
            <a:r>
              <a:rPr lang="en-US" sz="2400" dirty="0"/>
              <a:t>categories are referred to as </a:t>
            </a:r>
            <a:r>
              <a:rPr lang="en-US" sz="2400" b="1" i="1" dirty="0"/>
              <a:t>"Likelihood scores</a:t>
            </a:r>
            <a:r>
              <a:rPr lang="en-US" sz="2400" b="1" i="1" dirty="0" smtClean="0"/>
              <a:t>"</a:t>
            </a:r>
            <a:endParaRPr lang="en-US" sz="2400" b="1" i="1" dirty="0"/>
          </a:p>
          <a:p>
            <a:pPr>
              <a:lnSpc>
                <a:spcPct val="100000"/>
              </a:lnSpc>
            </a:pPr>
            <a:endParaRPr lang="en-US" sz="2400" i="1" dirty="0"/>
          </a:p>
        </p:txBody>
      </p:sp>
    </p:spTree>
    <p:extLst>
      <p:ext uri="{BB962C8B-B14F-4D97-AF65-F5344CB8AC3E}">
        <p14:creationId xmlns:p14="http://schemas.microsoft.com/office/powerpoint/2010/main" val="2606273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B050"/>
                </a:solidFill>
                <a:latin typeface="+mn-lt"/>
              </a:rPr>
              <a:t>Likelihood scores</a:t>
            </a:r>
          </a:p>
        </p:txBody>
      </p:sp>
      <p:sp>
        <p:nvSpPr>
          <p:cNvPr id="3" name="Content Placeholder 2"/>
          <p:cNvSpPr>
            <a:spLocks noGrp="1"/>
          </p:cNvSpPr>
          <p:nvPr>
            <p:ph idx="1"/>
          </p:nvPr>
        </p:nvSpPr>
        <p:spPr/>
        <p:txBody>
          <a:bodyPr>
            <a:noAutofit/>
          </a:bodyPr>
          <a:lstStyle/>
          <a:p>
            <a:pPr>
              <a:lnSpc>
                <a:spcPct val="100000"/>
              </a:lnSpc>
            </a:pPr>
            <a:r>
              <a:rPr lang="en-US" b="1" dirty="0">
                <a:solidFill>
                  <a:srgbClr val="0070C0"/>
                </a:solidFill>
              </a:rPr>
              <a:t>Category </a:t>
            </a:r>
            <a:r>
              <a:rPr lang="en-US" b="1" dirty="0" smtClean="0">
                <a:solidFill>
                  <a:srgbClr val="0070C0"/>
                </a:solidFill>
              </a:rPr>
              <a:t>A</a:t>
            </a:r>
            <a:r>
              <a:rPr lang="en-US" dirty="0" smtClean="0">
                <a:solidFill>
                  <a:srgbClr val="0070C0"/>
                </a:solidFill>
              </a:rPr>
              <a:t>:</a:t>
            </a:r>
          </a:p>
          <a:p>
            <a:pPr>
              <a:lnSpc>
                <a:spcPct val="100000"/>
              </a:lnSpc>
            </a:pPr>
            <a:r>
              <a:rPr lang="en-US" sz="2400" dirty="0" smtClean="0"/>
              <a:t>The drug </a:t>
            </a:r>
            <a:r>
              <a:rPr lang="en-US" sz="2400" dirty="0"/>
              <a:t>is </a:t>
            </a:r>
            <a:r>
              <a:rPr lang="en-US" sz="2400" b="1" dirty="0"/>
              <a:t>well known</a:t>
            </a:r>
            <a:r>
              <a:rPr lang="en-US" sz="2400" dirty="0"/>
              <a:t>, well described and well reported to cause either direct or idiosyncratic liver injury, and has a characteristic signature; more than 50 cases including case series have been </a:t>
            </a:r>
            <a:r>
              <a:rPr lang="en-US" sz="2400" dirty="0" smtClean="0"/>
              <a:t>described</a:t>
            </a:r>
            <a:endParaRPr lang="en-US" sz="2400" dirty="0"/>
          </a:p>
          <a:p>
            <a:pPr>
              <a:lnSpc>
                <a:spcPct val="100000"/>
              </a:lnSpc>
            </a:pPr>
            <a:r>
              <a:rPr lang="en-US" b="1" dirty="0">
                <a:solidFill>
                  <a:srgbClr val="0070C0"/>
                </a:solidFill>
              </a:rPr>
              <a:t>Category </a:t>
            </a:r>
            <a:r>
              <a:rPr lang="en-US" b="1" dirty="0" smtClean="0">
                <a:solidFill>
                  <a:srgbClr val="0070C0"/>
                </a:solidFill>
              </a:rPr>
              <a:t>B</a:t>
            </a:r>
            <a:r>
              <a:rPr lang="en-US" dirty="0" smtClean="0">
                <a:solidFill>
                  <a:srgbClr val="0070C0"/>
                </a:solidFill>
              </a:rPr>
              <a:t>:</a:t>
            </a:r>
          </a:p>
          <a:p>
            <a:pPr>
              <a:lnSpc>
                <a:spcPct val="100000"/>
              </a:lnSpc>
            </a:pPr>
            <a:r>
              <a:rPr lang="en-US" sz="2400" dirty="0" smtClean="0"/>
              <a:t>The drug </a:t>
            </a:r>
            <a:r>
              <a:rPr lang="en-US" sz="2400" dirty="0"/>
              <a:t>is reported and </a:t>
            </a:r>
            <a:r>
              <a:rPr lang="en-US" sz="2400" b="1" dirty="0"/>
              <a:t>known</a:t>
            </a:r>
            <a:r>
              <a:rPr lang="en-US" sz="2400" dirty="0"/>
              <a:t> or </a:t>
            </a:r>
            <a:r>
              <a:rPr lang="en-US" sz="2400" b="1" dirty="0"/>
              <a:t>highly likely</a:t>
            </a:r>
            <a:r>
              <a:rPr lang="en-US" sz="2400" dirty="0"/>
              <a:t> to cause idiosyncratic liver injury and has a characteristic signature; between 12 and 50 cases including small case series have been </a:t>
            </a:r>
            <a:r>
              <a:rPr lang="en-US" sz="2400" dirty="0" smtClean="0"/>
              <a:t>described</a:t>
            </a:r>
            <a:endParaRPr lang="en-US" sz="2400" dirty="0"/>
          </a:p>
          <a:p>
            <a:pPr>
              <a:lnSpc>
                <a:spcPct val="100000"/>
              </a:lnSpc>
            </a:pPr>
            <a:endParaRPr lang="en-US" sz="2400" dirty="0"/>
          </a:p>
        </p:txBody>
      </p:sp>
    </p:spTree>
    <p:extLst>
      <p:ext uri="{BB962C8B-B14F-4D97-AF65-F5344CB8AC3E}">
        <p14:creationId xmlns:p14="http://schemas.microsoft.com/office/powerpoint/2010/main" val="2209688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100000"/>
              </a:lnSpc>
            </a:pPr>
            <a:r>
              <a:rPr lang="en-US" b="1" dirty="0">
                <a:solidFill>
                  <a:srgbClr val="0070C0"/>
                </a:solidFill>
              </a:rPr>
              <a:t>Category C</a:t>
            </a:r>
            <a:r>
              <a:rPr lang="en-US" dirty="0">
                <a:solidFill>
                  <a:srgbClr val="0070C0"/>
                </a:solidFill>
              </a:rPr>
              <a:t>:</a:t>
            </a:r>
          </a:p>
          <a:p>
            <a:pPr>
              <a:lnSpc>
                <a:spcPct val="100000"/>
              </a:lnSpc>
            </a:pPr>
            <a:r>
              <a:rPr lang="en-US" sz="2400" dirty="0" smtClean="0"/>
              <a:t>The drug </a:t>
            </a:r>
            <a:r>
              <a:rPr lang="en-US" sz="2400" dirty="0"/>
              <a:t>is </a:t>
            </a:r>
            <a:r>
              <a:rPr lang="en-US" sz="2400" b="1" dirty="0"/>
              <a:t>probably</a:t>
            </a:r>
            <a:r>
              <a:rPr lang="en-US" sz="2400" dirty="0"/>
              <a:t> linked to idiosyncratic liver injury, but has been reported uncommonly and no characteristic signature has been identified; the number of identified cases is less than 12 without significant case </a:t>
            </a:r>
            <a:r>
              <a:rPr lang="en-US" sz="2400" dirty="0" smtClean="0"/>
              <a:t>series</a:t>
            </a:r>
          </a:p>
          <a:p>
            <a:pPr>
              <a:lnSpc>
                <a:spcPct val="100000"/>
              </a:lnSpc>
            </a:pPr>
            <a:r>
              <a:rPr lang="en-US" b="1" dirty="0">
                <a:solidFill>
                  <a:srgbClr val="0070C0"/>
                </a:solidFill>
              </a:rPr>
              <a:t>Category D</a:t>
            </a:r>
            <a:r>
              <a:rPr lang="en-US" dirty="0">
                <a:solidFill>
                  <a:srgbClr val="0070C0"/>
                </a:solidFill>
              </a:rPr>
              <a:t>:</a:t>
            </a:r>
          </a:p>
          <a:p>
            <a:pPr>
              <a:lnSpc>
                <a:spcPct val="100000"/>
              </a:lnSpc>
            </a:pPr>
            <a:r>
              <a:rPr lang="en-US" sz="2400" dirty="0"/>
              <a:t>Single case reports have appeared implicating the drug, but fewer than 3 cases have been reported in the literature, no characteristic signature has been identified, and the case reports may not have been very convincing</a:t>
            </a:r>
          </a:p>
          <a:p>
            <a:pPr>
              <a:lnSpc>
                <a:spcPct val="100000"/>
              </a:lnSpc>
            </a:pPr>
            <a:r>
              <a:rPr lang="en-US" sz="2400" dirty="0"/>
              <a:t>The agent can only be said to be a </a:t>
            </a:r>
            <a:r>
              <a:rPr lang="en-US" sz="2400" b="1" dirty="0"/>
              <a:t>possible</a:t>
            </a:r>
            <a:r>
              <a:rPr lang="en-US" sz="2400" dirty="0"/>
              <a:t> </a:t>
            </a:r>
            <a:r>
              <a:rPr lang="en-US" sz="2400" dirty="0" err="1"/>
              <a:t>hepatotoxin</a:t>
            </a:r>
            <a:r>
              <a:rPr lang="en-US" sz="2400" dirty="0"/>
              <a:t> and only a rare cause of liver injury</a:t>
            </a:r>
          </a:p>
          <a:p>
            <a:pPr>
              <a:lnSpc>
                <a:spcPct val="100000"/>
              </a:lnSpc>
            </a:pPr>
            <a:endParaRPr lang="en-US" sz="2400" dirty="0"/>
          </a:p>
          <a:p>
            <a:pPr>
              <a:lnSpc>
                <a:spcPct val="100000"/>
              </a:lnSpc>
            </a:pPr>
            <a:endParaRPr lang="en-US" sz="2400" dirty="0"/>
          </a:p>
        </p:txBody>
      </p:sp>
    </p:spTree>
    <p:extLst>
      <p:ext uri="{BB962C8B-B14F-4D97-AF65-F5344CB8AC3E}">
        <p14:creationId xmlns:p14="http://schemas.microsoft.com/office/powerpoint/2010/main" val="3260625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00000"/>
              </a:lnSpc>
            </a:pPr>
            <a:r>
              <a:rPr lang="en-US" b="1" dirty="0">
                <a:solidFill>
                  <a:srgbClr val="0070C0"/>
                </a:solidFill>
              </a:rPr>
              <a:t>Category </a:t>
            </a:r>
            <a:r>
              <a:rPr lang="en-US" b="1" dirty="0" smtClean="0">
                <a:solidFill>
                  <a:srgbClr val="0070C0"/>
                </a:solidFill>
              </a:rPr>
              <a:t>HD</a:t>
            </a:r>
            <a:r>
              <a:rPr lang="en-US" dirty="0" smtClean="0">
                <a:solidFill>
                  <a:srgbClr val="0070C0"/>
                </a:solidFill>
              </a:rPr>
              <a:t>:</a:t>
            </a:r>
            <a:endParaRPr lang="en-US" dirty="0" smtClean="0"/>
          </a:p>
          <a:p>
            <a:pPr>
              <a:lnSpc>
                <a:spcPct val="100000"/>
              </a:lnSpc>
            </a:pPr>
            <a:r>
              <a:rPr lang="en-US" sz="2400" dirty="0" smtClean="0"/>
              <a:t>Some </a:t>
            </a:r>
            <a:r>
              <a:rPr lang="en-US" sz="2400" dirty="0"/>
              <a:t>agents cause liver injury but only when given in high doses as might occur with a drug overdose. These agents are usually direct toxins. Some do not cause liver injury at normal or therapeutic doses but are quite </a:t>
            </a:r>
            <a:r>
              <a:rPr lang="en-US" sz="2400" b="1" dirty="0"/>
              <a:t>toxic in overdoses</a:t>
            </a:r>
            <a:r>
              <a:rPr lang="en-US" sz="2400" dirty="0"/>
              <a:t>, examples being </a:t>
            </a:r>
            <a:r>
              <a:rPr lang="en-US" sz="2400" dirty="0" smtClean="0"/>
              <a:t>aspirin</a:t>
            </a:r>
            <a:r>
              <a:rPr lang="en-US" sz="2400" dirty="0"/>
              <a:t>, acetaminophen, niacin and vitamin A. </a:t>
            </a:r>
          </a:p>
          <a:p>
            <a:pPr>
              <a:lnSpc>
                <a:spcPct val="100000"/>
              </a:lnSpc>
            </a:pPr>
            <a:endParaRPr lang="en-US" dirty="0"/>
          </a:p>
        </p:txBody>
      </p:sp>
    </p:spTree>
    <p:extLst>
      <p:ext uri="{BB962C8B-B14F-4D97-AF65-F5344CB8AC3E}">
        <p14:creationId xmlns:p14="http://schemas.microsoft.com/office/powerpoint/2010/main" val="220925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0000"/>
              </a:lnSpc>
            </a:pPr>
            <a:r>
              <a:rPr lang="en-US" b="1" dirty="0" smtClean="0">
                <a:solidFill>
                  <a:srgbClr val="0070C0"/>
                </a:solidFill>
              </a:rPr>
              <a:t>Category E</a:t>
            </a:r>
            <a:r>
              <a:rPr lang="en-US" dirty="0" smtClean="0">
                <a:solidFill>
                  <a:srgbClr val="0070C0"/>
                </a:solidFill>
              </a:rPr>
              <a:t>:</a:t>
            </a:r>
          </a:p>
          <a:p>
            <a:pPr>
              <a:lnSpc>
                <a:spcPct val="100000"/>
              </a:lnSpc>
            </a:pPr>
            <a:r>
              <a:rPr lang="en-US" sz="2400" dirty="0" smtClean="0"/>
              <a:t>Despite </a:t>
            </a:r>
            <a:r>
              <a:rPr lang="en-US" sz="2400" dirty="0"/>
              <a:t>extensive use, no evidence that the drug has caused liver injury. Single case reports may have been published, but they were largely </a:t>
            </a:r>
            <a:r>
              <a:rPr lang="en-US" sz="2400" dirty="0" smtClean="0"/>
              <a:t>unconvincing</a:t>
            </a:r>
          </a:p>
          <a:p>
            <a:pPr>
              <a:lnSpc>
                <a:spcPct val="100000"/>
              </a:lnSpc>
            </a:pPr>
            <a:r>
              <a:rPr lang="en-US" sz="2400" dirty="0" smtClean="0"/>
              <a:t>The </a:t>
            </a:r>
            <a:r>
              <a:rPr lang="en-US" sz="2400" dirty="0"/>
              <a:t>agent is </a:t>
            </a:r>
            <a:r>
              <a:rPr lang="en-US" sz="2400" b="1" dirty="0"/>
              <a:t>not believed</a:t>
            </a:r>
            <a:r>
              <a:rPr lang="en-US" sz="2400" dirty="0"/>
              <a:t> or is </a:t>
            </a:r>
            <a:r>
              <a:rPr lang="en-US" sz="2400" b="1" dirty="0"/>
              <a:t>unlikely</a:t>
            </a:r>
            <a:r>
              <a:rPr lang="en-US" sz="2400" dirty="0"/>
              <a:t> to cause liver injury.</a:t>
            </a:r>
          </a:p>
          <a:p>
            <a:pPr>
              <a:lnSpc>
                <a:spcPct val="100000"/>
              </a:lnSpc>
            </a:pPr>
            <a:r>
              <a:rPr lang="en-US" b="1" dirty="0">
                <a:solidFill>
                  <a:srgbClr val="0070C0"/>
                </a:solidFill>
              </a:rPr>
              <a:t>Category </a:t>
            </a:r>
            <a:r>
              <a:rPr lang="en-US" b="1" dirty="0" smtClean="0">
                <a:solidFill>
                  <a:srgbClr val="0070C0"/>
                </a:solidFill>
              </a:rPr>
              <a:t>E*</a:t>
            </a:r>
            <a:r>
              <a:rPr lang="en-US" dirty="0" smtClean="0">
                <a:solidFill>
                  <a:srgbClr val="0070C0"/>
                </a:solidFill>
              </a:rPr>
              <a:t>:</a:t>
            </a:r>
          </a:p>
          <a:p>
            <a:pPr>
              <a:lnSpc>
                <a:spcPct val="100000"/>
              </a:lnSpc>
            </a:pPr>
            <a:r>
              <a:rPr lang="en-US" sz="2400" dirty="0" smtClean="0"/>
              <a:t>The </a:t>
            </a:r>
            <a:r>
              <a:rPr lang="en-US" sz="2400" dirty="0"/>
              <a:t>drug is suspected to be capable of causing liver injury or idiosyncratic acute liver injury but there have been no convincing cases in the medical </a:t>
            </a:r>
            <a:r>
              <a:rPr lang="en-US" sz="2400" dirty="0" smtClean="0"/>
              <a:t>literature</a:t>
            </a:r>
          </a:p>
          <a:p>
            <a:pPr>
              <a:lnSpc>
                <a:spcPct val="100000"/>
              </a:lnSpc>
            </a:pPr>
            <a:r>
              <a:rPr lang="en-US" sz="2400" dirty="0" smtClean="0"/>
              <a:t>The </a:t>
            </a:r>
            <a:r>
              <a:rPr lang="en-US" sz="2400" dirty="0"/>
              <a:t>agent is </a:t>
            </a:r>
            <a:r>
              <a:rPr lang="en-US" sz="2400" b="1" dirty="0"/>
              <a:t>unproven, but suspected</a:t>
            </a:r>
            <a:r>
              <a:rPr lang="en-US" sz="2400" dirty="0"/>
              <a:t> to cause liver injury.</a:t>
            </a:r>
          </a:p>
          <a:p>
            <a:pPr>
              <a:lnSpc>
                <a:spcPct val="100000"/>
              </a:lnSpc>
            </a:pPr>
            <a:endParaRPr lang="en-US" sz="2400" dirty="0"/>
          </a:p>
        </p:txBody>
      </p:sp>
    </p:spTree>
    <p:extLst>
      <p:ext uri="{BB962C8B-B14F-4D97-AF65-F5344CB8AC3E}">
        <p14:creationId xmlns:p14="http://schemas.microsoft.com/office/powerpoint/2010/main" val="3191483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00000"/>
              </a:lnSpc>
            </a:pPr>
            <a:r>
              <a:rPr lang="en-US" b="1" dirty="0">
                <a:solidFill>
                  <a:srgbClr val="0070C0"/>
                </a:solidFill>
              </a:rPr>
              <a:t>Category </a:t>
            </a:r>
            <a:r>
              <a:rPr lang="en-US" b="1" dirty="0" smtClean="0">
                <a:solidFill>
                  <a:srgbClr val="0070C0"/>
                </a:solidFill>
              </a:rPr>
              <a:t>X</a:t>
            </a:r>
            <a:r>
              <a:rPr lang="en-US" dirty="0" smtClean="0">
                <a:solidFill>
                  <a:srgbClr val="0070C0"/>
                </a:solidFill>
              </a:rPr>
              <a:t>:</a:t>
            </a:r>
          </a:p>
          <a:p>
            <a:pPr>
              <a:lnSpc>
                <a:spcPct val="100000"/>
              </a:lnSpc>
            </a:pPr>
            <a:r>
              <a:rPr lang="en-US" sz="2400" dirty="0" smtClean="0"/>
              <a:t>For </a:t>
            </a:r>
            <a:r>
              <a:rPr lang="en-US" sz="2400" dirty="0"/>
              <a:t>medications recently introduced into or rarely used in clinical medicine, there may be inadequate information on the risks of developing liver injury to place it in any of the five categories, and the category is characterized as “</a:t>
            </a:r>
            <a:r>
              <a:rPr lang="en-US" sz="2400" b="1" dirty="0"/>
              <a:t>unknown</a:t>
            </a:r>
            <a:r>
              <a:rPr lang="en-US" sz="2400" dirty="0" smtClean="0"/>
              <a:t>.”</a:t>
            </a:r>
            <a:endParaRPr lang="en-US" sz="2400" dirty="0"/>
          </a:p>
        </p:txBody>
      </p:sp>
    </p:spTree>
    <p:extLst>
      <p:ext uri="{BB962C8B-B14F-4D97-AF65-F5344CB8AC3E}">
        <p14:creationId xmlns:p14="http://schemas.microsoft.com/office/powerpoint/2010/main" val="4003279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992313" y="908050"/>
            <a:ext cx="8153400" cy="4495800"/>
          </a:xfrm>
        </p:spPr>
        <p:txBody>
          <a:bodyPr>
            <a:normAutofit/>
          </a:bodyPr>
          <a:lstStyle/>
          <a:p>
            <a:pPr algn="ctr" eaLnBrk="1" hangingPunct="1">
              <a:buFontTx/>
              <a:buNone/>
              <a:defRPr/>
            </a:pPr>
            <a:endParaRPr lang="en-US" sz="4800" b="1" dirty="0">
              <a:solidFill>
                <a:srgbClr val="00B050"/>
              </a:solidFill>
              <a:effectLst>
                <a:outerShdw blurRad="38100" dist="38100" dir="2700000" algn="tl">
                  <a:srgbClr val="000000">
                    <a:alpha val="43137"/>
                  </a:srgbClr>
                </a:outerShdw>
              </a:effectLst>
            </a:endParaRPr>
          </a:p>
          <a:p>
            <a:pPr algn="ctr" eaLnBrk="1" hangingPunct="1">
              <a:buFontTx/>
              <a:buNone/>
              <a:defRPr/>
            </a:pPr>
            <a:r>
              <a:rPr lang="en-US" sz="4800" b="1" dirty="0">
                <a:solidFill>
                  <a:srgbClr val="00B050"/>
                </a:solidFill>
                <a:effectLst>
                  <a:outerShdw blurRad="38100" dist="38100" dir="2700000" algn="tl">
                    <a:srgbClr val="000000">
                      <a:alpha val="43137"/>
                    </a:srgbClr>
                  </a:outerShdw>
                </a:effectLst>
              </a:rPr>
              <a:t>THANKS FOR YOUR </a:t>
            </a:r>
          </a:p>
          <a:p>
            <a:pPr algn="ctr" eaLnBrk="1" hangingPunct="1">
              <a:buFontTx/>
              <a:buNone/>
              <a:defRPr/>
            </a:pPr>
            <a:r>
              <a:rPr lang="en-US" sz="4800" b="1" dirty="0">
                <a:solidFill>
                  <a:srgbClr val="00B050"/>
                </a:solidFill>
                <a:effectLst>
                  <a:outerShdw blurRad="38100" dist="38100" dir="2700000" algn="tl">
                    <a:srgbClr val="000000">
                      <a:alpha val="43137"/>
                    </a:srgbClr>
                  </a:outerShdw>
                </a:effectLst>
              </a:rPr>
              <a:t>PATIENCE </a:t>
            </a:r>
          </a:p>
          <a:p>
            <a:pPr algn="ctr" eaLnBrk="1" hangingPunct="1">
              <a:buFontTx/>
              <a:buNone/>
              <a:defRPr/>
            </a:pPr>
            <a:r>
              <a:rPr lang="en-US" sz="4800" b="1" dirty="0">
                <a:solidFill>
                  <a:srgbClr val="00B050"/>
                </a:solidFill>
                <a:effectLst>
                  <a:outerShdw blurRad="38100" dist="38100" dir="2700000" algn="tl">
                    <a:srgbClr val="000000">
                      <a:alpha val="43137"/>
                    </a:srgbClr>
                  </a:outerShdw>
                </a:effectLst>
              </a:rPr>
              <a:t>AND </a:t>
            </a:r>
          </a:p>
          <a:p>
            <a:pPr algn="ctr" eaLnBrk="1" hangingPunct="1">
              <a:buFontTx/>
              <a:buNone/>
              <a:defRPr/>
            </a:pPr>
            <a:r>
              <a:rPr lang="en-US" sz="4800" b="1" dirty="0">
                <a:solidFill>
                  <a:srgbClr val="00B050"/>
                </a:solidFill>
                <a:effectLst>
                  <a:outerShdw blurRad="38100" dist="38100" dir="2700000" algn="tl">
                    <a:srgbClr val="000000">
                      <a:alpha val="43137"/>
                    </a:srgbClr>
                  </a:outerShdw>
                </a:effectLst>
              </a:rPr>
              <a:t>ATTENTION</a:t>
            </a:r>
          </a:p>
        </p:txBody>
      </p:sp>
    </p:spTree>
    <p:extLst>
      <p:ext uri="{BB962C8B-B14F-4D97-AF65-F5344CB8AC3E}">
        <p14:creationId xmlns:p14="http://schemas.microsoft.com/office/powerpoint/2010/main" val="1947876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0 Badr" panose="00000400000000000000" pitchFamily="2" charset="-78"/>
              </a:rPr>
              <a:t>Case 1</a:t>
            </a:r>
            <a:endParaRPr lang="en-US" b="1" dirty="0">
              <a:cs typeface="0 Badr" panose="00000400000000000000" pitchFamily="2" charset="-78"/>
            </a:endParaRPr>
          </a:p>
        </p:txBody>
      </p:sp>
      <p:sp>
        <p:nvSpPr>
          <p:cNvPr id="3" name="Content Placeholder 2"/>
          <p:cNvSpPr>
            <a:spLocks noGrp="1"/>
          </p:cNvSpPr>
          <p:nvPr>
            <p:ph idx="1"/>
          </p:nvPr>
        </p:nvSpPr>
        <p:spPr/>
        <p:txBody>
          <a:bodyPr>
            <a:normAutofit/>
          </a:bodyPr>
          <a:lstStyle/>
          <a:p>
            <a:pPr>
              <a:lnSpc>
                <a:spcPct val="120000"/>
              </a:lnSpc>
            </a:pPr>
            <a:r>
              <a:rPr lang="en-US" b="1" i="1" dirty="0" smtClean="0">
                <a:solidFill>
                  <a:srgbClr val="0070C0"/>
                </a:solidFill>
              </a:rPr>
              <a:t>Thirty five years old pregnant patient in 28 weeks of gestation came </a:t>
            </a:r>
            <a:r>
              <a:rPr lang="en-US" b="1" i="1" dirty="0">
                <a:solidFill>
                  <a:srgbClr val="0070C0"/>
                </a:solidFill>
              </a:rPr>
              <a:t>with </a:t>
            </a:r>
            <a:r>
              <a:rPr lang="en-US" b="1" i="1" dirty="0" smtClean="0">
                <a:solidFill>
                  <a:srgbClr val="0070C0"/>
                </a:solidFill>
              </a:rPr>
              <a:t>nausea, vomiting, malaise and </a:t>
            </a:r>
            <a:r>
              <a:rPr lang="en-US" b="1" i="1" dirty="0">
                <a:solidFill>
                  <a:srgbClr val="0070C0"/>
                </a:solidFill>
              </a:rPr>
              <a:t>RUQ </a:t>
            </a:r>
            <a:r>
              <a:rPr lang="en-US" b="1" i="1" dirty="0" smtClean="0">
                <a:solidFill>
                  <a:srgbClr val="0070C0"/>
                </a:solidFill>
              </a:rPr>
              <a:t>pain since one week ago</a:t>
            </a:r>
          </a:p>
          <a:p>
            <a:pPr>
              <a:lnSpc>
                <a:spcPct val="120000"/>
              </a:lnSpc>
            </a:pPr>
            <a:r>
              <a:rPr lang="en-US" sz="2400" dirty="0" smtClean="0"/>
              <a:t>She also complaint from pruritus and Jaundice since 2 days ago</a:t>
            </a:r>
          </a:p>
          <a:p>
            <a:pPr>
              <a:lnSpc>
                <a:spcPct val="120000"/>
              </a:lnSpc>
            </a:pPr>
            <a:r>
              <a:rPr lang="en-US" sz="2400" dirty="0" smtClean="0"/>
              <a:t>P/E: </a:t>
            </a:r>
            <a:r>
              <a:rPr lang="en-US" sz="2400" dirty="0"/>
              <a:t>J</a:t>
            </a:r>
            <a:r>
              <a:rPr lang="en-US" sz="2400" dirty="0" smtClean="0"/>
              <a:t>aundice and scratch marks</a:t>
            </a:r>
          </a:p>
          <a:p>
            <a:pPr>
              <a:lnSpc>
                <a:spcPct val="120000"/>
              </a:lnSpc>
            </a:pPr>
            <a:r>
              <a:rPr lang="en-US" sz="2400" dirty="0" smtClean="0"/>
              <a:t> AST:400,    ALT:800,    Alk.Ph:900,    TB:10,    DB:3,    </a:t>
            </a:r>
            <a:r>
              <a:rPr lang="en-US" sz="2400" dirty="0"/>
              <a:t>TP:7,    Alb:4.5</a:t>
            </a:r>
          </a:p>
          <a:p>
            <a:pPr>
              <a:lnSpc>
                <a:spcPct val="120000"/>
              </a:lnSpc>
            </a:pPr>
            <a:r>
              <a:rPr lang="en-US" sz="2400" dirty="0" smtClean="0"/>
              <a:t>INR:1,    U/A: Normal,    Uric acid:6      </a:t>
            </a:r>
            <a:endParaRPr lang="en-US" sz="2400" dirty="0"/>
          </a:p>
          <a:p>
            <a:pPr>
              <a:lnSpc>
                <a:spcPct val="120000"/>
              </a:lnSpc>
            </a:pPr>
            <a:endParaRPr lang="en-US" dirty="0" smtClean="0"/>
          </a:p>
          <a:p>
            <a:pPr>
              <a:lnSpc>
                <a:spcPct val="120000"/>
              </a:lnSpc>
            </a:pPr>
            <a:endParaRPr lang="en-US" b="1" i="1" u="sng" dirty="0"/>
          </a:p>
          <a:p>
            <a:pPr>
              <a:lnSpc>
                <a:spcPct val="120000"/>
              </a:lnSpc>
            </a:pPr>
            <a:endParaRPr lang="en-US" dirty="0"/>
          </a:p>
        </p:txBody>
      </p:sp>
    </p:spTree>
    <p:extLst>
      <p:ext uri="{BB962C8B-B14F-4D97-AF65-F5344CB8AC3E}">
        <p14:creationId xmlns:p14="http://schemas.microsoft.com/office/powerpoint/2010/main" val="17472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eaLnBrk="1" hangingPunct="1"/>
            <a:endParaRPr lang="en-US" altLang="en-US" smtClean="0"/>
          </a:p>
        </p:txBody>
      </p:sp>
      <p:pic>
        <p:nvPicPr>
          <p:cNvPr id="122883" name="Content Placeholder 3" descr="MIX 00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12286211" cy="6858000"/>
          </a:xfrm>
        </p:spPr>
      </p:pic>
    </p:spTree>
    <p:extLst>
      <p:ext uri="{BB962C8B-B14F-4D97-AF65-F5344CB8AC3E}">
        <p14:creationId xmlns:p14="http://schemas.microsoft.com/office/powerpoint/2010/main" val="3409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20000"/>
              </a:lnSpc>
            </a:pPr>
            <a:r>
              <a:rPr lang="en-US" sz="2400" dirty="0"/>
              <a:t>HBS Ag, Ig M Anti </a:t>
            </a:r>
            <a:r>
              <a:rPr lang="en-US" sz="2400" dirty="0" err="1"/>
              <a:t>HBc</a:t>
            </a:r>
            <a:r>
              <a:rPr lang="en-US" sz="2400" dirty="0"/>
              <a:t>, HCV Ab, Anti HEV and HSV antibody, ANA, ASMA, </a:t>
            </a:r>
            <a:r>
              <a:rPr lang="en-US" sz="2400" dirty="0" err="1"/>
              <a:t>ceruloplasmin</a:t>
            </a:r>
            <a:r>
              <a:rPr lang="en-US" sz="2400" dirty="0"/>
              <a:t> were within normal range</a:t>
            </a:r>
          </a:p>
          <a:p>
            <a:pPr>
              <a:lnSpc>
                <a:spcPct val="120000"/>
              </a:lnSpc>
            </a:pPr>
            <a:r>
              <a:rPr lang="en-US" sz="2400" dirty="0"/>
              <a:t>What is your </a:t>
            </a:r>
            <a:r>
              <a:rPr lang="en-US" sz="2400" dirty="0" smtClean="0"/>
              <a:t>diagnosis?</a:t>
            </a:r>
          </a:p>
          <a:p>
            <a:pPr>
              <a:lnSpc>
                <a:spcPct val="120000"/>
              </a:lnSpc>
            </a:pPr>
            <a:r>
              <a:rPr lang="en-US" sz="2400" dirty="0" smtClean="0"/>
              <a:t>Intrahepatic cholestasis of pregnancy?</a:t>
            </a:r>
          </a:p>
          <a:p>
            <a:pPr>
              <a:lnSpc>
                <a:spcPct val="120000"/>
              </a:lnSpc>
            </a:pPr>
            <a:r>
              <a:rPr lang="en-US" sz="2400" dirty="0" smtClean="0"/>
              <a:t>What is your decision?</a:t>
            </a:r>
          </a:p>
          <a:p>
            <a:pPr>
              <a:lnSpc>
                <a:spcPct val="120000"/>
              </a:lnSpc>
            </a:pPr>
            <a:r>
              <a:rPr lang="en-US" sz="2400" dirty="0" smtClean="0"/>
              <a:t>Serum bile acid is 10</a:t>
            </a:r>
          </a:p>
        </p:txBody>
      </p:sp>
    </p:spTree>
    <p:extLst>
      <p:ext uri="{BB962C8B-B14F-4D97-AF65-F5344CB8AC3E}">
        <p14:creationId xmlns:p14="http://schemas.microsoft.com/office/powerpoint/2010/main" val="779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20000"/>
              </a:lnSpc>
            </a:pPr>
            <a:r>
              <a:rPr lang="en-US" sz="2400" dirty="0"/>
              <a:t>What is your decision?</a:t>
            </a:r>
          </a:p>
          <a:p>
            <a:pPr>
              <a:lnSpc>
                <a:spcPct val="120000"/>
              </a:lnSpc>
            </a:pPr>
            <a:r>
              <a:rPr lang="en-US" sz="2400" dirty="0"/>
              <a:t>Ig M Anti HAV is positive</a:t>
            </a:r>
          </a:p>
          <a:p>
            <a:pPr>
              <a:lnSpc>
                <a:spcPct val="120000"/>
              </a:lnSpc>
            </a:pPr>
            <a:r>
              <a:rPr lang="en-US" sz="2400" dirty="0"/>
              <a:t>Conservative management</a:t>
            </a:r>
          </a:p>
          <a:p>
            <a:r>
              <a:rPr lang="en-US" sz="2400" dirty="0">
                <a:solidFill>
                  <a:srgbClr val="FF0000"/>
                </a:solidFill>
              </a:rPr>
              <a:t>Points: </a:t>
            </a:r>
          </a:p>
          <a:p>
            <a:r>
              <a:rPr lang="en-US" sz="2400" dirty="0">
                <a:solidFill>
                  <a:srgbClr val="FF0000"/>
                </a:solidFill>
              </a:rPr>
              <a:t>Check HAV in all of pregnant patients with hepatitis</a:t>
            </a:r>
          </a:p>
          <a:p>
            <a:r>
              <a:rPr lang="en-US" sz="2400" dirty="0">
                <a:solidFill>
                  <a:srgbClr val="FF0000"/>
                </a:solidFill>
              </a:rPr>
              <a:t>HAV hepatitis can present with pruritus</a:t>
            </a:r>
          </a:p>
          <a:p>
            <a:endParaRPr lang="en-US" sz="2400" dirty="0"/>
          </a:p>
        </p:txBody>
      </p:sp>
    </p:spTree>
    <p:extLst>
      <p:ext uri="{BB962C8B-B14F-4D97-AF65-F5344CB8AC3E}">
        <p14:creationId xmlns:p14="http://schemas.microsoft.com/office/powerpoint/2010/main" val="244056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Case 2</a:t>
            </a:r>
            <a:endParaRPr lang="en-US" b="1" dirty="0"/>
          </a:p>
        </p:txBody>
      </p:sp>
      <p:sp>
        <p:nvSpPr>
          <p:cNvPr id="5" name="Content Placeholder 4"/>
          <p:cNvSpPr>
            <a:spLocks noGrp="1"/>
          </p:cNvSpPr>
          <p:nvPr>
            <p:ph idx="1"/>
          </p:nvPr>
        </p:nvSpPr>
        <p:spPr/>
        <p:txBody>
          <a:bodyPr/>
          <a:lstStyle/>
          <a:p>
            <a:pPr>
              <a:lnSpc>
                <a:spcPct val="100000"/>
              </a:lnSpc>
            </a:pPr>
            <a:r>
              <a:rPr lang="en-US" b="1" i="1" dirty="0">
                <a:solidFill>
                  <a:srgbClr val="0070C0"/>
                </a:solidFill>
              </a:rPr>
              <a:t>C</a:t>
            </a:r>
            <a:r>
              <a:rPr lang="en-US" b="1" i="1" dirty="0" smtClean="0">
                <a:solidFill>
                  <a:srgbClr val="0070C0"/>
                </a:solidFill>
              </a:rPr>
              <a:t>arrier of HBV became pregnant</a:t>
            </a:r>
          </a:p>
          <a:p>
            <a:pPr>
              <a:lnSpc>
                <a:spcPct val="100000"/>
              </a:lnSpc>
            </a:pPr>
            <a:r>
              <a:rPr lang="en-US" sz="2400" dirty="0" smtClean="0"/>
              <a:t>Check AST and ALT in each trimester</a:t>
            </a:r>
          </a:p>
          <a:p>
            <a:pPr>
              <a:lnSpc>
                <a:spcPct val="100000"/>
              </a:lnSpc>
            </a:pPr>
            <a:r>
              <a:rPr lang="en-US" sz="2400" dirty="0"/>
              <a:t>Check HBV DNA PCR in 26-28 weeks and if viral load &gt; 200000 </a:t>
            </a:r>
            <a:r>
              <a:rPr lang="en-US" sz="2400" dirty="0" smtClean="0"/>
              <a:t>IU/ML, start TDF</a:t>
            </a:r>
            <a:r>
              <a:rPr lang="en-US" sz="2400" dirty="0"/>
              <a:t> </a:t>
            </a:r>
            <a:r>
              <a:rPr lang="en-US" sz="2400" dirty="0" smtClean="0"/>
              <a:t>and continue it up to postpartum (or ? continue for 3-6 months later)</a:t>
            </a:r>
          </a:p>
          <a:p>
            <a:pPr>
              <a:lnSpc>
                <a:spcPct val="100000"/>
              </a:lnSpc>
            </a:pPr>
            <a:r>
              <a:rPr lang="en-US" sz="2400" dirty="0"/>
              <a:t>Newborns should </a:t>
            </a:r>
            <a:r>
              <a:rPr lang="en-US" sz="2400" dirty="0" smtClean="0"/>
              <a:t>receive HBIG </a:t>
            </a:r>
            <a:r>
              <a:rPr lang="en-US" sz="2400" dirty="0"/>
              <a:t>and the first dose of hepatitis B vaccination at birth</a:t>
            </a:r>
          </a:p>
          <a:p>
            <a:pPr>
              <a:lnSpc>
                <a:spcPct val="100000"/>
              </a:lnSpc>
            </a:pPr>
            <a:endParaRPr lang="en-US" dirty="0" smtClean="0"/>
          </a:p>
          <a:p>
            <a:pPr>
              <a:lnSpc>
                <a:spcPct val="100000"/>
              </a:lnSpc>
            </a:pPr>
            <a:endParaRPr lang="en-US" dirty="0"/>
          </a:p>
        </p:txBody>
      </p:sp>
    </p:spTree>
    <p:extLst>
      <p:ext uri="{BB962C8B-B14F-4D97-AF65-F5344CB8AC3E}">
        <p14:creationId xmlns:p14="http://schemas.microsoft.com/office/powerpoint/2010/main" val="261777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Case 3</a:t>
            </a:r>
            <a:endParaRPr lang="en-US" b="1" dirty="0"/>
          </a:p>
        </p:txBody>
      </p:sp>
      <p:sp>
        <p:nvSpPr>
          <p:cNvPr id="5" name="Content Placeholder 4"/>
          <p:cNvSpPr>
            <a:spLocks noGrp="1"/>
          </p:cNvSpPr>
          <p:nvPr>
            <p:ph idx="1"/>
          </p:nvPr>
        </p:nvSpPr>
        <p:spPr/>
        <p:txBody>
          <a:bodyPr>
            <a:normAutofit/>
          </a:bodyPr>
          <a:lstStyle/>
          <a:p>
            <a:r>
              <a:rPr lang="en-US" b="1" i="1" dirty="0">
                <a:solidFill>
                  <a:srgbClr val="0070C0"/>
                </a:solidFill>
              </a:rPr>
              <a:t>C</a:t>
            </a:r>
            <a:r>
              <a:rPr lang="en-US" b="1" i="1" dirty="0" smtClean="0">
                <a:solidFill>
                  <a:srgbClr val="0070C0"/>
                </a:solidFill>
              </a:rPr>
              <a:t>hronic hepatitis B patient on </a:t>
            </a:r>
            <a:r>
              <a:rPr lang="en-US" b="1" i="1" dirty="0" err="1" smtClean="0">
                <a:solidFill>
                  <a:srgbClr val="0070C0"/>
                </a:solidFill>
              </a:rPr>
              <a:t>tenofovir</a:t>
            </a:r>
            <a:r>
              <a:rPr lang="en-US" b="1" i="1" dirty="0" smtClean="0">
                <a:solidFill>
                  <a:srgbClr val="0070C0"/>
                </a:solidFill>
              </a:rPr>
              <a:t> </a:t>
            </a:r>
            <a:r>
              <a:rPr lang="en-US" b="1" i="1" dirty="0" err="1" smtClean="0">
                <a:solidFill>
                  <a:srgbClr val="0070C0"/>
                </a:solidFill>
              </a:rPr>
              <a:t>alafenamide</a:t>
            </a:r>
            <a:r>
              <a:rPr lang="en-US" b="1" i="1" dirty="0" smtClean="0">
                <a:solidFill>
                  <a:srgbClr val="0070C0"/>
                </a:solidFill>
              </a:rPr>
              <a:t> (TAF), came for preconception consultation</a:t>
            </a:r>
          </a:p>
          <a:p>
            <a:pPr>
              <a:lnSpc>
                <a:spcPct val="100000"/>
              </a:lnSpc>
            </a:pPr>
            <a:r>
              <a:rPr lang="en-US" sz="2400" dirty="0" smtClean="0"/>
              <a:t>Change TAF to </a:t>
            </a:r>
            <a:r>
              <a:rPr lang="en-US" sz="2400" dirty="0" err="1" smtClean="0"/>
              <a:t>tenofovir</a:t>
            </a:r>
            <a:r>
              <a:rPr lang="en-US" sz="2400" dirty="0" smtClean="0"/>
              <a:t> </a:t>
            </a:r>
            <a:r>
              <a:rPr lang="en-US" sz="2400" dirty="0" err="1" smtClean="0"/>
              <a:t>disoproxil</a:t>
            </a:r>
            <a:r>
              <a:rPr lang="en-US" sz="2400" dirty="0" smtClean="0"/>
              <a:t> fumarate (TDF)</a:t>
            </a:r>
          </a:p>
          <a:p>
            <a:pPr>
              <a:lnSpc>
                <a:spcPct val="100000"/>
              </a:lnSpc>
            </a:pPr>
            <a:r>
              <a:rPr lang="en-US" sz="2400" dirty="0" smtClean="0"/>
              <a:t>Check AST and ALT in each trimester</a:t>
            </a:r>
          </a:p>
          <a:p>
            <a:pPr>
              <a:lnSpc>
                <a:spcPct val="100000"/>
              </a:lnSpc>
            </a:pPr>
            <a:r>
              <a:rPr lang="en-US" sz="2400" dirty="0"/>
              <a:t>Check HBV DNA PCR in 26-28 weeks and if viral load &gt; 200000 IU/ML, </a:t>
            </a:r>
            <a:r>
              <a:rPr lang="en-US" sz="2400" dirty="0" smtClean="0"/>
              <a:t>evaluate about patient adherence to treatment</a:t>
            </a:r>
          </a:p>
          <a:p>
            <a:pPr>
              <a:lnSpc>
                <a:spcPct val="100000"/>
              </a:lnSpc>
            </a:pPr>
            <a:r>
              <a:rPr lang="en-US" sz="2400" dirty="0" smtClean="0"/>
              <a:t>Newborns </a:t>
            </a:r>
            <a:r>
              <a:rPr lang="en-US" sz="2400" dirty="0"/>
              <a:t>should receive HBIG and the first dose of hepatitis B vaccination at birth</a:t>
            </a:r>
          </a:p>
          <a:p>
            <a:endParaRPr lang="en-US" dirty="0" smtClean="0"/>
          </a:p>
          <a:p>
            <a:endParaRPr lang="en-US" dirty="0"/>
          </a:p>
        </p:txBody>
      </p:sp>
    </p:spTree>
    <p:extLst>
      <p:ext uri="{BB962C8B-B14F-4D97-AF65-F5344CB8AC3E}">
        <p14:creationId xmlns:p14="http://schemas.microsoft.com/office/powerpoint/2010/main" val="37827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4</a:t>
            </a:r>
            <a:endParaRPr lang="en-US" b="1" dirty="0"/>
          </a:p>
        </p:txBody>
      </p:sp>
      <p:sp>
        <p:nvSpPr>
          <p:cNvPr id="3" name="Content Placeholder 2"/>
          <p:cNvSpPr>
            <a:spLocks noGrp="1"/>
          </p:cNvSpPr>
          <p:nvPr>
            <p:ph idx="1"/>
          </p:nvPr>
        </p:nvSpPr>
        <p:spPr/>
        <p:txBody>
          <a:bodyPr>
            <a:normAutofit/>
          </a:bodyPr>
          <a:lstStyle/>
          <a:p>
            <a:pPr>
              <a:lnSpc>
                <a:spcPct val="120000"/>
              </a:lnSpc>
            </a:pPr>
            <a:r>
              <a:rPr lang="en-US" b="1" i="1" dirty="0" smtClean="0">
                <a:solidFill>
                  <a:srgbClr val="0070C0"/>
                </a:solidFill>
              </a:rPr>
              <a:t>Pregnant patient in 12 weeks of gestation with jaundice and RUQ pain and easy </a:t>
            </a:r>
            <a:r>
              <a:rPr lang="en-US" b="1" i="1" dirty="0" err="1" smtClean="0">
                <a:solidFill>
                  <a:srgbClr val="0070C0"/>
                </a:solidFill>
              </a:rPr>
              <a:t>bruisability</a:t>
            </a:r>
            <a:endParaRPr lang="en-US" b="1" i="1" dirty="0" smtClean="0">
              <a:solidFill>
                <a:srgbClr val="0070C0"/>
              </a:solidFill>
            </a:endParaRPr>
          </a:p>
          <a:p>
            <a:pPr>
              <a:lnSpc>
                <a:spcPct val="120000"/>
              </a:lnSpc>
            </a:pPr>
            <a:r>
              <a:rPr lang="en-US" sz="2400" dirty="0" smtClean="0"/>
              <a:t>Negative medications history</a:t>
            </a:r>
          </a:p>
          <a:p>
            <a:pPr>
              <a:lnSpc>
                <a:spcPct val="120000"/>
              </a:lnSpc>
            </a:pPr>
            <a:r>
              <a:rPr lang="en-US" sz="2400" dirty="0" smtClean="0"/>
              <a:t>Recent history of jaundice in her husband who is IV drug abuse</a:t>
            </a:r>
          </a:p>
          <a:p>
            <a:pPr>
              <a:lnSpc>
                <a:spcPct val="120000"/>
              </a:lnSpc>
            </a:pPr>
            <a:r>
              <a:rPr lang="en-US" sz="2400" dirty="0" smtClean="0"/>
              <a:t>AST:600,    ALT:800,    Alk.Ph:200,    TB:12,    DB:6,    TP:7,    Alb:4.5</a:t>
            </a:r>
          </a:p>
          <a:p>
            <a:pPr>
              <a:lnSpc>
                <a:spcPct val="120000"/>
              </a:lnSpc>
            </a:pPr>
            <a:r>
              <a:rPr lang="en-US" sz="2400" dirty="0" smtClean="0"/>
              <a:t>INR:1.6 </a:t>
            </a:r>
          </a:p>
          <a:p>
            <a:pPr>
              <a:lnSpc>
                <a:spcPct val="120000"/>
              </a:lnSpc>
            </a:pPr>
            <a:endParaRPr lang="en-US" dirty="0" smtClean="0"/>
          </a:p>
          <a:p>
            <a:pPr>
              <a:lnSpc>
                <a:spcPct val="120000"/>
              </a:lnSpc>
            </a:pPr>
            <a:endParaRPr lang="en-US" dirty="0"/>
          </a:p>
        </p:txBody>
      </p:sp>
    </p:spTree>
    <p:extLst>
      <p:ext uri="{BB962C8B-B14F-4D97-AF65-F5344CB8AC3E}">
        <p14:creationId xmlns:p14="http://schemas.microsoft.com/office/powerpoint/2010/main" val="1617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20000"/>
              </a:lnSpc>
            </a:pPr>
            <a:r>
              <a:rPr lang="en-US" sz="2400" dirty="0"/>
              <a:t>HBS Ag, HCV Ab, IgM Anti HAV, ANA, ASMA, </a:t>
            </a:r>
            <a:r>
              <a:rPr lang="en-US" sz="2400" dirty="0" err="1"/>
              <a:t>ceruloplasmin</a:t>
            </a:r>
            <a:r>
              <a:rPr lang="en-US" sz="2400" dirty="0"/>
              <a:t> were within normal range</a:t>
            </a:r>
          </a:p>
          <a:p>
            <a:pPr>
              <a:lnSpc>
                <a:spcPct val="120000"/>
              </a:lnSpc>
            </a:pPr>
            <a:r>
              <a:rPr lang="en-US" sz="2400" dirty="0"/>
              <a:t>What is your decision?</a:t>
            </a:r>
          </a:p>
          <a:p>
            <a:pPr>
              <a:lnSpc>
                <a:spcPct val="120000"/>
              </a:lnSpc>
            </a:pPr>
            <a:r>
              <a:rPr lang="en-US" sz="2400" dirty="0"/>
              <a:t>Ig M Anti </a:t>
            </a:r>
            <a:r>
              <a:rPr lang="en-US" sz="2400" dirty="0" err="1"/>
              <a:t>HBc</a:t>
            </a:r>
            <a:r>
              <a:rPr lang="en-US" sz="2400" dirty="0"/>
              <a:t> is positive</a:t>
            </a:r>
          </a:p>
          <a:p>
            <a:pPr>
              <a:lnSpc>
                <a:spcPct val="120000"/>
              </a:lnSpc>
            </a:pPr>
            <a:r>
              <a:rPr lang="en-US" sz="2400" dirty="0"/>
              <a:t>Start treatment with </a:t>
            </a:r>
            <a:r>
              <a:rPr lang="en-US" sz="2400" dirty="0" smtClean="0"/>
              <a:t>TDF</a:t>
            </a:r>
          </a:p>
          <a:p>
            <a:pPr>
              <a:lnSpc>
                <a:spcPct val="120000"/>
              </a:lnSpc>
            </a:pPr>
            <a:r>
              <a:rPr lang="en-US" sz="2400" dirty="0" smtClean="0">
                <a:solidFill>
                  <a:srgbClr val="FF0000"/>
                </a:solidFill>
              </a:rPr>
              <a:t>Points: Check IgM anti </a:t>
            </a:r>
            <a:r>
              <a:rPr lang="en-US" sz="2400" dirty="0" err="1" smtClean="0">
                <a:solidFill>
                  <a:srgbClr val="FF0000"/>
                </a:solidFill>
              </a:rPr>
              <a:t>HBc</a:t>
            </a:r>
            <a:r>
              <a:rPr lang="en-US" sz="2400" dirty="0" smtClean="0">
                <a:solidFill>
                  <a:srgbClr val="FF0000"/>
                </a:solidFill>
              </a:rPr>
              <a:t> in patients with acute hepatitis if there is risk factors of viral hepatitis</a:t>
            </a:r>
            <a:endParaRPr lang="en-US" sz="2400" dirty="0">
              <a:solidFill>
                <a:srgbClr val="FF0000"/>
              </a:solidFill>
            </a:endParaRPr>
          </a:p>
          <a:p>
            <a:pPr marL="0" indent="0">
              <a:buNone/>
            </a:pPr>
            <a:endParaRPr lang="en-US" sz="2400" dirty="0"/>
          </a:p>
        </p:txBody>
      </p:sp>
    </p:spTree>
    <p:extLst>
      <p:ext uri="{BB962C8B-B14F-4D97-AF65-F5344CB8AC3E}">
        <p14:creationId xmlns:p14="http://schemas.microsoft.com/office/powerpoint/2010/main" val="2644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3668</TotalTime>
  <Words>1212</Words>
  <Application>Microsoft Office PowerPoint</Application>
  <PresentationFormat>Widescreen</PresentationFormat>
  <Paragraphs>145</Paragraphs>
  <Slides>30</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0 Badr</vt:lpstr>
      <vt:lpstr>Arial</vt:lpstr>
      <vt:lpstr>Calibri</vt:lpstr>
      <vt:lpstr>Calibri Light</vt:lpstr>
      <vt:lpstr>IranNastaliq</vt:lpstr>
      <vt:lpstr>Office Theme</vt:lpstr>
      <vt:lpstr>Default Design</vt:lpstr>
      <vt:lpstr>1_Default Design</vt:lpstr>
      <vt:lpstr>1_Office Theme</vt:lpstr>
      <vt:lpstr>PowerPoint Presentation</vt:lpstr>
      <vt:lpstr>Pregnancy in women with pre-existing chronic liver disease  and  Coincident acute hepatobiliary disease in pregnant women </vt:lpstr>
      <vt:lpstr>Case 1</vt:lpstr>
      <vt:lpstr>PowerPoint Presentation</vt:lpstr>
      <vt:lpstr>PowerPoint Presentation</vt:lpstr>
      <vt:lpstr>Case 2</vt:lpstr>
      <vt:lpstr>Case 3</vt:lpstr>
      <vt:lpstr>Case 4</vt:lpstr>
      <vt:lpstr>PowerPoint Presentation</vt:lpstr>
      <vt:lpstr>Case 5</vt:lpstr>
      <vt:lpstr>Case 6</vt:lpstr>
      <vt:lpstr>PowerPoint Presentation</vt:lpstr>
      <vt:lpstr>Case 7</vt:lpstr>
      <vt:lpstr>Case 8</vt:lpstr>
      <vt:lpstr>PowerPoint Presentation</vt:lpstr>
      <vt:lpstr>Case 9</vt:lpstr>
      <vt:lpstr>Case 10</vt:lpstr>
      <vt:lpstr>Case 11</vt:lpstr>
      <vt:lpstr>Case 12</vt:lpstr>
      <vt:lpstr>Case 13</vt:lpstr>
      <vt:lpstr>Valuable site for  Drug induced liver injury (DILI)</vt:lpstr>
      <vt:lpstr>LiverTox</vt:lpstr>
      <vt:lpstr>PowerPoint Presentation</vt:lpstr>
      <vt:lpstr>Likelihood scores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Pregnant patients with preexisting liver disease</dc:title>
  <dc:creator>Surface</dc:creator>
  <cp:lastModifiedBy>Surface</cp:lastModifiedBy>
  <cp:revision>258</cp:revision>
  <dcterms:created xsi:type="dcterms:W3CDTF">2024-01-18T14:10:48Z</dcterms:created>
  <dcterms:modified xsi:type="dcterms:W3CDTF">2024-02-07T03:29:27Z</dcterms:modified>
</cp:coreProperties>
</file>